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73" r:id="rId3"/>
    <p:sldId id="263" r:id="rId4"/>
    <p:sldId id="257" r:id="rId5"/>
    <p:sldId id="266" r:id="rId6"/>
    <p:sldId id="274" r:id="rId7"/>
    <p:sldId id="269" r:id="rId8"/>
    <p:sldId id="270" r:id="rId9"/>
    <p:sldId id="272" r:id="rId10"/>
    <p:sldId id="275" r:id="rId11"/>
    <p:sldId id="276" r:id="rId12"/>
    <p:sldId id="277" r:id="rId13"/>
    <p:sldId id="278" r:id="rId14"/>
    <p:sldId id="279" r:id="rId15"/>
    <p:sldId id="280" r:id="rId16"/>
    <p:sldId id="281" r:id="rId17"/>
    <p:sldId id="282" r:id="rId18"/>
    <p:sldId id="283" r:id="rId19"/>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94661" autoAdjust="0"/>
  </p:normalViewPr>
  <p:slideViewPr>
    <p:cSldViewPr>
      <p:cViewPr varScale="1">
        <p:scale>
          <a:sx n="84" d="100"/>
          <a:sy n="84" d="100"/>
        </p:scale>
        <p:origin x="1483"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347169918977519"/>
          <c:y val="7.2446709130973397E-2"/>
          <c:w val="0.59565388565559751"/>
          <c:h val="0.84891034431716816"/>
        </c:manualLayout>
      </c:layout>
      <c:lineChart>
        <c:grouping val="standard"/>
        <c:varyColors val="0"/>
        <c:ser>
          <c:idx val="0"/>
          <c:order val="0"/>
          <c:tx>
            <c:strRef>
              <c:f>'Levy Capacity'!$E$2</c:f>
              <c:strCache>
                <c:ptCount val="1"/>
                <c:pt idx="0">
                  <c:v>Maximum Levy Limit</c:v>
                </c:pt>
              </c:strCache>
            </c:strRef>
          </c:tx>
          <c:spPr>
            <a:ln>
              <a:solidFill>
                <a:srgbClr val="C00000"/>
              </a:solidFill>
            </a:ln>
          </c:spPr>
          <c:marker>
            <c:symbol val="none"/>
          </c:marker>
          <c:dLbls>
            <c:dLbl>
              <c:idx val="0"/>
              <c:delete val="1"/>
              <c:extLst xmlns:c16r2="http://schemas.microsoft.com/office/drawing/2015/06/chart">
                <c:ext xmlns:c16="http://schemas.microsoft.com/office/drawing/2014/chart" uri="{C3380CC4-5D6E-409C-BE32-E72D297353CC}">
                  <c16:uniqueId val="{00000000-8621-45CB-B7BC-DCF33F988ADA}"/>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8621-45CB-B7BC-DCF33F988ADA}"/>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8621-45CB-B7BC-DCF33F988ADA}"/>
                </c:ext>
                <c:ext xmlns:c15="http://schemas.microsoft.com/office/drawing/2012/chart" uri="{CE6537A1-D6FC-4f65-9D91-7224C49458BB}"/>
              </c:extLst>
            </c:dLbl>
            <c:dLbl>
              <c:idx val="3"/>
              <c:layout>
                <c:manualLayout>
                  <c:x val="-2.6590693257359924E-2"/>
                  <c:y val="-4.90956072351421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621-45CB-B7BC-DCF33F988ADA}"/>
                </c:ext>
                <c:ext xmlns:c15="http://schemas.microsoft.com/office/drawing/2012/chart" uri="{CE6537A1-D6FC-4f65-9D91-7224C49458BB}">
                  <c15:layout/>
                </c:ext>
              </c:extLst>
            </c:dLbl>
            <c:dLbl>
              <c:idx val="4"/>
              <c:layout>
                <c:manualLayout>
                  <c:x val="-3.4188063448590662E-2"/>
                  <c:y val="-2.480108571849035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621-45CB-B7BC-DCF33F988ADA}"/>
                </c:ext>
                <c:ext xmlns:c15="http://schemas.microsoft.com/office/drawing/2012/chart" uri="{CE6537A1-D6FC-4f65-9D91-7224C49458BB}">
                  <c15:layout/>
                </c:ext>
              </c:extLst>
            </c:dLbl>
            <c:dLbl>
              <c:idx val="5"/>
              <c:layout>
                <c:manualLayout>
                  <c:x val="-3.7986705466164554E-2"/>
                  <c:y val="-3.035876644961189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621-45CB-B7BC-DCF33F988ADA}"/>
                </c:ext>
                <c:ext xmlns:c15="http://schemas.microsoft.com/office/drawing/2012/chart" uri="{CE6537A1-D6FC-4f65-9D91-7224C49458BB}">
                  <c15:layout/>
                </c:ext>
              </c:extLst>
            </c:dLbl>
            <c:dLbl>
              <c:idx val="6"/>
              <c:layout>
                <c:manualLayout>
                  <c:x val="-3.2288698955365625E-2"/>
                  <c:y val="-3.617571059431524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621-45CB-B7BC-DCF33F988ADA}"/>
                </c:ext>
                <c:ext xmlns:c15="http://schemas.microsoft.com/office/drawing/2012/chart" uri="{CE6537A1-D6FC-4f65-9D91-7224C49458BB}">
                  <c15:layout/>
                </c:ext>
              </c:extLst>
            </c:dLbl>
            <c:dLbl>
              <c:idx val="7"/>
              <c:layout>
                <c:manualLayout>
                  <c:x val="-4.3447924987637505E-2"/>
                  <c:y val="-4.45970871488264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621-45CB-B7BC-DCF33F988ADA}"/>
                </c:ext>
                <c:ext xmlns:c15="http://schemas.microsoft.com/office/drawing/2012/chart" uri="{CE6537A1-D6FC-4f65-9D91-7224C49458BB}">
                  <c15:layout/>
                </c:ext>
              </c:extLst>
            </c:dLbl>
            <c:dLbl>
              <c:idx val="8"/>
              <c:layout>
                <c:manualLayout>
                  <c:x val="-4.1666666666666664E-2"/>
                  <c:y val="-3.1007751937984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621-45CB-B7BC-DCF33F988ADA}"/>
                </c:ext>
                <c:ext xmlns:c15="http://schemas.microsoft.com/office/drawing/2012/chart" uri="{CE6537A1-D6FC-4f65-9D91-7224C49458BB}"/>
              </c:extLst>
            </c:dLbl>
            <c:numFmt formatCode="&quot;$&quot;#,##0.0" sourceLinked="0"/>
            <c:spPr>
              <a:noFill/>
              <a:ln>
                <a:noFill/>
              </a:ln>
              <a:effectLst/>
            </c:spPr>
            <c:txPr>
              <a:bodyPr wrap="square" lIns="38100" tIns="19050" rIns="38100" bIns="19050" anchor="ctr">
                <a:spAutoFit/>
              </a:bodyPr>
              <a:lstStyle/>
              <a:p>
                <a:pPr>
                  <a:defRPr sz="1200" baseline="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'Levy Capacity'!$C$24:$C$31</c:f>
              <c:numCache>
                <c:formatCode>General</c:formatCode>
                <c:ptCount val="8"/>
                <c:pt idx="0">
                  <c:v>2011</c:v>
                </c:pt>
                <c:pt idx="1">
                  <c:v>2012</c:v>
                </c:pt>
                <c:pt idx="2">
                  <c:v>2013</c:v>
                </c:pt>
                <c:pt idx="3">
                  <c:v>2014</c:v>
                </c:pt>
                <c:pt idx="4">
                  <c:v>2015</c:v>
                </c:pt>
                <c:pt idx="5">
                  <c:v>2016</c:v>
                </c:pt>
                <c:pt idx="6">
                  <c:v>2017</c:v>
                </c:pt>
                <c:pt idx="7">
                  <c:v>2018</c:v>
                </c:pt>
              </c:numCache>
            </c:numRef>
          </c:cat>
          <c:val>
            <c:numRef>
              <c:f>'Levy Capacity'!$E$24:$E$31</c:f>
              <c:numCache>
                <c:formatCode>#,##0</c:formatCode>
                <c:ptCount val="8"/>
                <c:pt idx="0">
                  <c:v>71363443</c:v>
                </c:pt>
                <c:pt idx="1">
                  <c:v>74510857</c:v>
                </c:pt>
                <c:pt idx="2">
                  <c:v>77658216</c:v>
                </c:pt>
                <c:pt idx="3">
                  <c:v>80352689</c:v>
                </c:pt>
                <c:pt idx="4">
                  <c:v>83075664</c:v>
                </c:pt>
                <c:pt idx="5">
                  <c:v>85714173</c:v>
                </c:pt>
                <c:pt idx="6">
                  <c:v>88964654</c:v>
                </c:pt>
                <c:pt idx="7">
                  <c:v>92232501</c:v>
                </c:pt>
              </c:numCache>
            </c:numRef>
          </c:val>
          <c:smooth val="0"/>
          <c:extLst xmlns:c16r2="http://schemas.microsoft.com/office/drawing/2015/06/chart">
            <c:ext xmlns:c16="http://schemas.microsoft.com/office/drawing/2014/chart" uri="{C3380CC4-5D6E-409C-BE32-E72D297353CC}">
              <c16:uniqueId val="{00000009-8621-45CB-B7BC-DCF33F988ADA}"/>
            </c:ext>
          </c:extLst>
        </c:ser>
        <c:ser>
          <c:idx val="1"/>
          <c:order val="1"/>
          <c:tx>
            <c:strRef>
              <c:f>'Levy Capacity'!$F$2</c:f>
              <c:strCache>
                <c:ptCount val="1"/>
                <c:pt idx="0">
                  <c:v>Actual Total Tax Levy</c:v>
                </c:pt>
              </c:strCache>
            </c:strRef>
          </c:tx>
          <c:spPr>
            <a:ln>
              <a:solidFill>
                <a:srgbClr val="0070C0"/>
              </a:solidFill>
            </a:ln>
          </c:spPr>
          <c:marker>
            <c:symbol val="none"/>
          </c:marker>
          <c:dLbls>
            <c:dLbl>
              <c:idx val="0"/>
              <c:delete val="1"/>
              <c:extLst xmlns:c16r2="http://schemas.microsoft.com/office/drawing/2015/06/chart">
                <c:ext xmlns:c16="http://schemas.microsoft.com/office/drawing/2014/chart" uri="{C3380CC4-5D6E-409C-BE32-E72D297353CC}">
                  <c16:uniqueId val="{0000000A-8621-45CB-B7BC-DCF33F988ADA}"/>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B-8621-45CB-B7BC-DCF33F988ADA}"/>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C-8621-45CB-B7BC-DCF33F988ADA}"/>
                </c:ext>
                <c:ext xmlns:c15="http://schemas.microsoft.com/office/drawing/2012/chart" uri="{CE6537A1-D6FC-4f65-9D91-7224C49458BB}"/>
              </c:extLst>
            </c:dLbl>
            <c:dLbl>
              <c:idx val="3"/>
              <c:layout>
                <c:manualLayout>
                  <c:x val="-1.9674673817946669E-2"/>
                  <c:y val="3.97636313244340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8621-45CB-B7BC-DCF33F988ADA}"/>
                </c:ext>
                <c:ext xmlns:c15="http://schemas.microsoft.com/office/drawing/2012/chart" uri="{CE6537A1-D6FC-4f65-9D91-7224C49458BB}">
                  <c15:layout/>
                </c:ext>
              </c:extLst>
            </c:dLbl>
            <c:dLbl>
              <c:idx val="4"/>
              <c:layout>
                <c:manualLayout>
                  <c:x val="-3.0213872722431437E-2"/>
                  <c:y val="3.651037910638061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8621-45CB-B7BC-DCF33F988ADA}"/>
                </c:ext>
                <c:ext xmlns:c15="http://schemas.microsoft.com/office/drawing/2012/chart" uri="{CE6537A1-D6FC-4f65-9D91-7224C49458BB}">
                  <c15:layout/>
                </c:ext>
              </c:extLst>
            </c:dLbl>
            <c:dLbl>
              <c:idx val="5"/>
              <c:layout>
                <c:manualLayout>
                  <c:x val="-3.3145422039636351E-2"/>
                  <c:y val="5.634402198631582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8621-45CB-B7BC-DCF33F988ADA}"/>
                </c:ext>
                <c:ext xmlns:c15="http://schemas.microsoft.com/office/drawing/2012/chart" uri="{CE6537A1-D6FC-4f65-9D91-7224C49458BB}">
                  <c15:layout/>
                </c:ext>
              </c:extLst>
            </c:dLbl>
            <c:dLbl>
              <c:idx val="6"/>
              <c:layout>
                <c:manualLayout>
                  <c:x val="-2.6590693257359924E-2"/>
                  <c:y val="2.842377260981912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8621-45CB-B7BC-DCF33F988ADA}"/>
                </c:ext>
                <c:ext xmlns:c15="http://schemas.microsoft.com/office/drawing/2012/chart" uri="{CE6537A1-D6FC-4f65-9D91-7224C49458BB}">
                  <c15:layout/>
                </c:ext>
              </c:extLst>
            </c:dLbl>
            <c:dLbl>
              <c:idx val="7"/>
              <c:layout>
                <c:manualLayout>
                  <c:x val="-3.6517649967667085E-2"/>
                  <c:y val="4.560091631585497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8621-45CB-B7BC-DCF33F988ADA}"/>
                </c:ext>
                <c:ext xmlns:c15="http://schemas.microsoft.com/office/drawing/2012/chart" uri="{CE6537A1-D6FC-4f65-9D91-7224C49458BB}">
                  <c15:layout/>
                </c:ext>
              </c:extLst>
            </c:dLbl>
            <c:dLbl>
              <c:idx val="8"/>
              <c:layout>
                <c:manualLayout>
                  <c:x val="-3.9930555555555552E-2"/>
                  <c:y val="3.35917312661498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8621-45CB-B7BC-DCF33F988ADA}"/>
                </c:ext>
                <c:ext xmlns:c15="http://schemas.microsoft.com/office/drawing/2012/chart" uri="{CE6537A1-D6FC-4f65-9D91-7224C49458BB}"/>
              </c:extLst>
            </c:dLbl>
            <c:numFmt formatCode="&quot;$&quot;#,##0.0" sourceLinked="0"/>
            <c:spPr>
              <a:noFill/>
              <a:ln>
                <a:noFill/>
              </a:ln>
              <a:effectLst/>
            </c:spPr>
            <c:txPr>
              <a:bodyPr wrap="square" lIns="38100" tIns="19050" rIns="38100" bIns="19050" anchor="ctr">
                <a:spAutoFit/>
              </a:bodyPr>
              <a:lstStyle/>
              <a:p>
                <a:pPr>
                  <a:defRPr sz="1200" b="1" i="1" baseline="0">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'Levy Capacity'!$C$24:$C$31</c:f>
              <c:numCache>
                <c:formatCode>General</c:formatCode>
                <c:ptCount val="8"/>
                <c:pt idx="0">
                  <c:v>2011</c:v>
                </c:pt>
                <c:pt idx="1">
                  <c:v>2012</c:v>
                </c:pt>
                <c:pt idx="2">
                  <c:v>2013</c:v>
                </c:pt>
                <c:pt idx="3">
                  <c:v>2014</c:v>
                </c:pt>
                <c:pt idx="4">
                  <c:v>2015</c:v>
                </c:pt>
                <c:pt idx="5">
                  <c:v>2016</c:v>
                </c:pt>
                <c:pt idx="6">
                  <c:v>2017</c:v>
                </c:pt>
                <c:pt idx="7">
                  <c:v>2018</c:v>
                </c:pt>
              </c:numCache>
            </c:numRef>
          </c:cat>
          <c:val>
            <c:numRef>
              <c:f>'Levy Capacity'!$F$24:$F$31</c:f>
              <c:numCache>
                <c:formatCode>#,##0</c:formatCode>
                <c:ptCount val="8"/>
                <c:pt idx="0">
                  <c:v>71352385</c:v>
                </c:pt>
                <c:pt idx="1">
                  <c:v>74481698</c:v>
                </c:pt>
                <c:pt idx="2">
                  <c:v>77636268</c:v>
                </c:pt>
                <c:pt idx="3">
                  <c:v>79873682</c:v>
                </c:pt>
                <c:pt idx="4">
                  <c:v>80271085</c:v>
                </c:pt>
                <c:pt idx="5">
                  <c:v>81513807</c:v>
                </c:pt>
                <c:pt idx="6">
                  <c:v>82110384</c:v>
                </c:pt>
                <c:pt idx="7">
                  <c:v>84537211</c:v>
                </c:pt>
              </c:numCache>
            </c:numRef>
          </c:val>
          <c:smooth val="0"/>
          <c:extLst xmlns:c16r2="http://schemas.microsoft.com/office/drawing/2015/06/chart">
            <c:ext xmlns:c16="http://schemas.microsoft.com/office/drawing/2014/chart" uri="{C3380CC4-5D6E-409C-BE32-E72D297353CC}">
              <c16:uniqueId val="{00000013-8621-45CB-B7BC-DCF33F988ADA}"/>
            </c:ext>
          </c:extLst>
        </c:ser>
        <c:dLbls>
          <c:showLegendKey val="0"/>
          <c:showVal val="0"/>
          <c:showCatName val="0"/>
          <c:showSerName val="0"/>
          <c:showPercent val="0"/>
          <c:showBubbleSize val="0"/>
        </c:dLbls>
        <c:smooth val="0"/>
        <c:axId val="404908880"/>
        <c:axId val="404908488"/>
      </c:lineChart>
      <c:catAx>
        <c:axId val="404908880"/>
        <c:scaling>
          <c:orientation val="minMax"/>
        </c:scaling>
        <c:delete val="0"/>
        <c:axPos val="b"/>
        <c:numFmt formatCode="General" sourceLinked="1"/>
        <c:majorTickMark val="out"/>
        <c:minorTickMark val="none"/>
        <c:tickLblPos val="nextTo"/>
        <c:crossAx val="404908488"/>
        <c:crosses val="autoZero"/>
        <c:auto val="1"/>
        <c:lblAlgn val="ctr"/>
        <c:lblOffset val="100"/>
        <c:noMultiLvlLbl val="0"/>
      </c:catAx>
      <c:valAx>
        <c:axId val="404908488"/>
        <c:scaling>
          <c:orientation val="minMax"/>
          <c:max val="100000000"/>
          <c:min val="65000000"/>
        </c:scaling>
        <c:delete val="0"/>
        <c:axPos val="l"/>
        <c:majorGridlines/>
        <c:numFmt formatCode="&quot;$&quot;#,##0" sourceLinked="0"/>
        <c:majorTickMark val="out"/>
        <c:minorTickMark val="none"/>
        <c:tickLblPos val="nextTo"/>
        <c:crossAx val="404908880"/>
        <c:crosses val="autoZero"/>
        <c:crossBetween val="between"/>
        <c:dispUnits>
          <c:builtInUnit val="millions"/>
          <c:dispUnitsLbl>
            <c:layout/>
          </c:dispUnitsLbl>
        </c:dispUnits>
      </c:valAx>
      <c:spPr>
        <a:noFill/>
      </c:spPr>
    </c:plotArea>
    <c:legend>
      <c:legendPos val="r"/>
      <c:layout>
        <c:manualLayout>
          <c:xMode val="edge"/>
          <c:yMode val="edge"/>
          <c:x val="0.75156443759747416"/>
          <c:y val="0.56447228065857413"/>
          <c:w val="0.2234292721956764"/>
          <c:h val="9.3451748763962644E-2"/>
        </c:manualLayout>
      </c:layout>
      <c:overlay val="0"/>
    </c:legend>
    <c:plotVisOnly val="1"/>
    <c:dispBlanksAs val="gap"/>
    <c:showDLblsOverMax val="0"/>
  </c:chart>
  <c:txPr>
    <a:bodyPr/>
    <a:lstStyle/>
    <a:p>
      <a:pPr>
        <a:defRPr sz="1100" b="1" i="0" baseline="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333846856099506E-2"/>
          <c:y val="2.1379171188264393E-2"/>
          <c:w val="0.92496567005211305"/>
          <c:h val="0.7840792877960755"/>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4B19-456B-AFB9-3EDA9C92DA8C}"/>
              </c:ext>
            </c:extLst>
          </c:dPt>
          <c:dLbls>
            <c:dLbl>
              <c:idx val="12"/>
              <c:layout>
                <c:manualLayout>
                  <c:x val="0.13131452318460193"/>
                  <c:y val="-7.7718140685677978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r>
                      <a:rPr lang="en-US" sz="1800" b="1" i="0" baseline="0" dirty="0"/>
                      <a:t>$</a:t>
                    </a:r>
                    <a:fld id="{0BC0AF2D-2ADE-4C92-A422-2234BACE1197}" type="VALUE">
                      <a:rPr lang="en-US" sz="1800" b="1" i="0" baseline="0" smtClean="0"/>
                      <a:pPr>
                        <a:defRPr sz="1800" b="1"/>
                      </a:pPr>
                      <a:t>[VALUE]</a:t>
                    </a:fld>
                    <a:r>
                      <a:rPr lang="en-US" sz="1800" b="1" i="0" baseline="0" dirty="0"/>
                      <a:t> - Dedham</a:t>
                    </a:r>
                  </a:p>
                </c:rich>
              </c:tx>
              <c:spPr>
                <a:noFill/>
                <a:ln>
                  <a:solidFill>
                    <a:sysClr val="windowText" lastClr="000000"/>
                  </a:solid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B19-456B-AFB9-3EDA9C92DA8C}"/>
                </c:ext>
                <c:ext xmlns:c15="http://schemas.microsoft.com/office/drawing/2012/chart" uri="{CE6537A1-D6FC-4f65-9D91-7224C49458BB}">
                  <c15:layout>
                    <c:manualLayout>
                      <c:w val="0.20095410628019322"/>
                      <c:h val="7.7139721161628899E-2"/>
                    </c:manualLayout>
                  </c15:layout>
                  <c15:dlblFieldTable/>
                  <c15:showDataLabelsRange val="0"/>
                </c:ext>
              </c:extLst>
            </c:dLbl>
            <c:spPr>
              <a:noFill/>
              <a:ln>
                <a:solidFill>
                  <a:sysClr val="windowText" lastClr="00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CompTownsPropTax!$B$68:$B$93</c:f>
              <c:strCache>
                <c:ptCount val="26"/>
                <c:pt idx="0">
                  <c:v>Dover</c:v>
                </c:pt>
                <c:pt idx="1">
                  <c:v>Wellesley</c:v>
                </c:pt>
                <c:pt idx="2">
                  <c:v>Cohasset</c:v>
                </c:pt>
                <c:pt idx="3">
                  <c:v>Westwood</c:v>
                </c:pt>
                <c:pt idx="4">
                  <c:v>Medfield</c:v>
                </c:pt>
                <c:pt idx="5">
                  <c:v>Sharon</c:v>
                </c:pt>
                <c:pt idx="6">
                  <c:v>Needham</c:v>
                </c:pt>
                <c:pt idx="7">
                  <c:v>Milton</c:v>
                </c:pt>
                <c:pt idx="8">
                  <c:v>Norfolk</c:v>
                </c:pt>
                <c:pt idx="9">
                  <c:v>Walpole</c:v>
                </c:pt>
                <c:pt idx="10">
                  <c:v>Medway</c:v>
                </c:pt>
                <c:pt idx="11">
                  <c:v>Millis</c:v>
                </c:pt>
                <c:pt idx="12">
                  <c:v>Dedham</c:v>
                </c:pt>
                <c:pt idx="13">
                  <c:v>Canton</c:v>
                </c:pt>
                <c:pt idx="14">
                  <c:v>Foxborough</c:v>
                </c:pt>
                <c:pt idx="15">
                  <c:v>Wrentham</c:v>
                </c:pt>
                <c:pt idx="16">
                  <c:v>Franklin</c:v>
                </c:pt>
                <c:pt idx="17">
                  <c:v>Quincy</c:v>
                </c:pt>
                <c:pt idx="18">
                  <c:v>Holbrook</c:v>
                </c:pt>
                <c:pt idx="19">
                  <c:v>Plainville</c:v>
                </c:pt>
                <c:pt idx="20">
                  <c:v>Avon</c:v>
                </c:pt>
                <c:pt idx="21">
                  <c:v>Randolph</c:v>
                </c:pt>
                <c:pt idx="22">
                  <c:v>Norwood</c:v>
                </c:pt>
                <c:pt idx="23">
                  <c:v>Braintree</c:v>
                </c:pt>
                <c:pt idx="24">
                  <c:v>Weymouth</c:v>
                </c:pt>
                <c:pt idx="25">
                  <c:v>Bellingham</c:v>
                </c:pt>
              </c:strCache>
            </c:strRef>
          </c:cat>
          <c:val>
            <c:numRef>
              <c:f>CompTownsPropTax!$G$68:$G$93</c:f>
              <c:numCache>
                <c:formatCode>#,##0</c:formatCode>
                <c:ptCount val="26"/>
                <c:pt idx="0">
                  <c:v>14527</c:v>
                </c:pt>
                <c:pt idx="1">
                  <c:v>14333</c:v>
                </c:pt>
                <c:pt idx="2">
                  <c:v>11902</c:v>
                </c:pt>
                <c:pt idx="3">
                  <c:v>10596</c:v>
                </c:pt>
                <c:pt idx="4">
                  <c:v>10529</c:v>
                </c:pt>
                <c:pt idx="5">
                  <c:v>10378</c:v>
                </c:pt>
                <c:pt idx="6">
                  <c:v>10034</c:v>
                </c:pt>
                <c:pt idx="7">
                  <c:v>8475</c:v>
                </c:pt>
                <c:pt idx="8">
                  <c:v>8194</c:v>
                </c:pt>
                <c:pt idx="9">
                  <c:v>7168</c:v>
                </c:pt>
                <c:pt idx="10">
                  <c:v>7022</c:v>
                </c:pt>
                <c:pt idx="11">
                  <c:v>6629</c:v>
                </c:pt>
                <c:pt idx="12">
                  <c:v>6621</c:v>
                </c:pt>
                <c:pt idx="13">
                  <c:v>6447</c:v>
                </c:pt>
                <c:pt idx="14">
                  <c:v>6207</c:v>
                </c:pt>
                <c:pt idx="15">
                  <c:v>6074</c:v>
                </c:pt>
                <c:pt idx="16">
                  <c:v>6004</c:v>
                </c:pt>
                <c:pt idx="17">
                  <c:v>5638</c:v>
                </c:pt>
                <c:pt idx="18">
                  <c:v>5543</c:v>
                </c:pt>
                <c:pt idx="19">
                  <c:v>5254</c:v>
                </c:pt>
                <c:pt idx="20">
                  <c:v>4773</c:v>
                </c:pt>
                <c:pt idx="21">
                  <c:v>4666</c:v>
                </c:pt>
                <c:pt idx="22">
                  <c:v>4658</c:v>
                </c:pt>
                <c:pt idx="23">
                  <c:v>4537</c:v>
                </c:pt>
                <c:pt idx="24">
                  <c:v>4270</c:v>
                </c:pt>
                <c:pt idx="25">
                  <c:v>4111</c:v>
                </c:pt>
              </c:numCache>
            </c:numRef>
          </c:val>
          <c:extLst xmlns:c16r2="http://schemas.microsoft.com/office/drawing/2015/06/chart">
            <c:ext xmlns:c16="http://schemas.microsoft.com/office/drawing/2014/chart" uri="{C3380CC4-5D6E-409C-BE32-E72D297353CC}">
              <c16:uniqueId val="{00000002-4B19-456B-AFB9-3EDA9C92DA8C}"/>
            </c:ext>
          </c:extLst>
        </c:ser>
        <c:dLbls>
          <c:showLegendKey val="0"/>
          <c:showVal val="0"/>
          <c:showCatName val="0"/>
          <c:showSerName val="0"/>
          <c:showPercent val="0"/>
          <c:showBubbleSize val="0"/>
        </c:dLbls>
        <c:gapWidth val="219"/>
        <c:overlap val="-27"/>
        <c:axId val="404911624"/>
        <c:axId val="404912016"/>
      </c:barChart>
      <c:catAx>
        <c:axId val="404911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04912016"/>
        <c:crosses val="autoZero"/>
        <c:auto val="1"/>
        <c:lblAlgn val="ctr"/>
        <c:lblOffset val="100"/>
        <c:noMultiLvlLbl val="0"/>
      </c:catAx>
      <c:valAx>
        <c:axId val="404912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04911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8"/>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071C-4DFC-94B7-726C0307E8AC}"/>
              </c:ext>
            </c:extLst>
          </c:dPt>
          <c:dLbls>
            <c:dLbl>
              <c:idx val="18"/>
              <c:layout>
                <c:manualLayout>
                  <c:x val="0.1169081650119821"/>
                  <c:y val="-7.482928239543791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1DCF9E6B-5CC9-4DD1-8AB8-9EF877D6775D}" type="VALUE">
                      <a:rPr lang="en-US" sz="1800" b="1" i="0" baseline="0" smtClean="0"/>
                      <a:pPr>
                        <a:defRPr sz="1800" b="1"/>
                      </a:pPr>
                      <a:t>[VALUE]</a:t>
                    </a:fld>
                    <a:r>
                      <a:rPr lang="en-US" sz="1800" b="1" i="0" baseline="0" dirty="0"/>
                      <a:t> - Dedham</a:t>
                    </a:r>
                  </a:p>
                </c:rich>
              </c:tx>
              <c:numFmt formatCode="&quot;$&quot;#,##0" sourceLinked="0"/>
              <c:spPr>
                <a:noFill/>
                <a:ln>
                  <a:solidFill>
                    <a:sysClr val="windowText" lastClr="000000"/>
                  </a:solid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71C-4DFC-94B7-726C0307E8AC}"/>
                </c:ext>
                <c:ext xmlns:c15="http://schemas.microsoft.com/office/drawing/2012/chart" uri="{CE6537A1-D6FC-4f65-9D91-7224C49458BB}">
                  <c15:layout>
                    <c:manualLayout>
                      <c:w val="0.18628019323671494"/>
                      <c:h val="6.7085112671091046E-2"/>
                    </c:manualLayout>
                  </c15:layout>
                  <c15:dlblFieldTable/>
                  <c15:showDataLabelsRange val="0"/>
                </c:ext>
              </c:extLst>
            </c:dLbl>
            <c:numFmt formatCode="&quot;$&quot;#,##0" sourceLinked="0"/>
            <c:spPr>
              <a:noFill/>
              <a:ln>
                <a:solidFill>
                  <a:sysClr val="windowText" lastClr="000000"/>
                </a:solid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'TAX INCR SIMILAR TOWNS'!$B$140:$B$165</c:f>
              <c:strCache>
                <c:ptCount val="26"/>
                <c:pt idx="0">
                  <c:v>Wellesley</c:v>
                </c:pt>
                <c:pt idx="1">
                  <c:v>Dover</c:v>
                </c:pt>
                <c:pt idx="2">
                  <c:v>Sharon</c:v>
                </c:pt>
                <c:pt idx="3">
                  <c:v>Needham</c:v>
                </c:pt>
                <c:pt idx="4">
                  <c:v>Medfield</c:v>
                </c:pt>
                <c:pt idx="5">
                  <c:v>Cohasset</c:v>
                </c:pt>
                <c:pt idx="6">
                  <c:v>Westwood</c:v>
                </c:pt>
                <c:pt idx="7">
                  <c:v>Walpole</c:v>
                </c:pt>
                <c:pt idx="8">
                  <c:v>Millis</c:v>
                </c:pt>
                <c:pt idx="9">
                  <c:v>Norfolk</c:v>
                </c:pt>
                <c:pt idx="10">
                  <c:v>Holbrook</c:v>
                </c:pt>
                <c:pt idx="11">
                  <c:v>Avon</c:v>
                </c:pt>
                <c:pt idx="12">
                  <c:v>Franklin</c:v>
                </c:pt>
                <c:pt idx="13">
                  <c:v>Quincy</c:v>
                </c:pt>
                <c:pt idx="14">
                  <c:v>Milton</c:v>
                </c:pt>
                <c:pt idx="15">
                  <c:v>Foxborough</c:v>
                </c:pt>
                <c:pt idx="16">
                  <c:v>Canton</c:v>
                </c:pt>
                <c:pt idx="17">
                  <c:v>Medway</c:v>
                </c:pt>
                <c:pt idx="18">
                  <c:v>Dedham</c:v>
                </c:pt>
                <c:pt idx="19">
                  <c:v>Norwood</c:v>
                </c:pt>
                <c:pt idx="20">
                  <c:v>Braintree</c:v>
                </c:pt>
                <c:pt idx="21">
                  <c:v>Weymouth</c:v>
                </c:pt>
                <c:pt idx="22">
                  <c:v>Randolph</c:v>
                </c:pt>
                <c:pt idx="23">
                  <c:v>Plainville</c:v>
                </c:pt>
                <c:pt idx="24">
                  <c:v>Wrentham</c:v>
                </c:pt>
                <c:pt idx="25">
                  <c:v>Bellingham</c:v>
                </c:pt>
              </c:strCache>
            </c:strRef>
          </c:cat>
          <c:val>
            <c:numRef>
              <c:f>'TAX INCR SIMILAR TOWNS'!$J$140:$J$165</c:f>
              <c:numCache>
                <c:formatCode>General</c:formatCode>
                <c:ptCount val="26"/>
                <c:pt idx="0">
                  <c:v>2473</c:v>
                </c:pt>
                <c:pt idx="1">
                  <c:v>2137</c:v>
                </c:pt>
                <c:pt idx="2">
                  <c:v>2068</c:v>
                </c:pt>
                <c:pt idx="3">
                  <c:v>1959</c:v>
                </c:pt>
                <c:pt idx="4">
                  <c:v>1718</c:v>
                </c:pt>
                <c:pt idx="5">
                  <c:v>1703</c:v>
                </c:pt>
                <c:pt idx="6">
                  <c:v>1577</c:v>
                </c:pt>
                <c:pt idx="7">
                  <c:v>1428</c:v>
                </c:pt>
                <c:pt idx="8">
                  <c:v>1403</c:v>
                </c:pt>
                <c:pt idx="9">
                  <c:v>1267</c:v>
                </c:pt>
                <c:pt idx="10">
                  <c:v>1257</c:v>
                </c:pt>
                <c:pt idx="11">
                  <c:v>1162</c:v>
                </c:pt>
                <c:pt idx="12">
                  <c:v>1162</c:v>
                </c:pt>
                <c:pt idx="13">
                  <c:v>1161</c:v>
                </c:pt>
                <c:pt idx="14">
                  <c:v>1154</c:v>
                </c:pt>
                <c:pt idx="15">
                  <c:v>1033</c:v>
                </c:pt>
                <c:pt idx="16">
                  <c:v>921</c:v>
                </c:pt>
                <c:pt idx="17">
                  <c:v>917</c:v>
                </c:pt>
                <c:pt idx="18">
                  <c:v>851</c:v>
                </c:pt>
                <c:pt idx="19">
                  <c:v>796</c:v>
                </c:pt>
                <c:pt idx="20">
                  <c:v>778</c:v>
                </c:pt>
                <c:pt idx="21">
                  <c:v>729</c:v>
                </c:pt>
                <c:pt idx="22">
                  <c:v>646</c:v>
                </c:pt>
                <c:pt idx="23">
                  <c:v>644</c:v>
                </c:pt>
                <c:pt idx="24">
                  <c:v>599</c:v>
                </c:pt>
                <c:pt idx="25">
                  <c:v>522</c:v>
                </c:pt>
              </c:numCache>
            </c:numRef>
          </c:val>
          <c:extLst xmlns:c16r2="http://schemas.microsoft.com/office/drawing/2015/06/chart">
            <c:ext xmlns:c16="http://schemas.microsoft.com/office/drawing/2014/chart" uri="{C3380CC4-5D6E-409C-BE32-E72D297353CC}">
              <c16:uniqueId val="{00000002-071C-4DFC-94B7-726C0307E8AC}"/>
            </c:ext>
          </c:extLst>
        </c:ser>
        <c:dLbls>
          <c:showLegendKey val="0"/>
          <c:showVal val="0"/>
          <c:showCatName val="0"/>
          <c:showSerName val="0"/>
          <c:showPercent val="0"/>
          <c:showBubbleSize val="0"/>
        </c:dLbls>
        <c:gapWidth val="219"/>
        <c:overlap val="-27"/>
        <c:axId val="404912800"/>
        <c:axId val="404913192"/>
      </c:barChart>
      <c:catAx>
        <c:axId val="40491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04913192"/>
        <c:crosses val="autoZero"/>
        <c:auto val="1"/>
        <c:lblAlgn val="ctr"/>
        <c:lblOffset val="100"/>
        <c:noMultiLvlLbl val="0"/>
      </c:catAx>
      <c:valAx>
        <c:axId val="404913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0491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860362638156475E-2"/>
          <c:y val="0.11645313159789061"/>
          <c:w val="0.88199590647499337"/>
          <c:h val="0.66699143835695818"/>
        </c:manualLayout>
      </c:layout>
      <c:barChart>
        <c:barDir val="col"/>
        <c:grouping val="clustered"/>
        <c:varyColors val="0"/>
        <c:ser>
          <c:idx val="0"/>
          <c:order val="0"/>
          <c:spPr>
            <a:solidFill>
              <a:schemeClr val="accent1"/>
            </a:solidFill>
            <a:ln>
              <a:noFill/>
            </a:ln>
            <a:effectLst/>
          </c:spPr>
          <c:invertIfNegative val="0"/>
          <c:dPt>
            <c:idx val="22"/>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8A7A-4609-B5EA-99147150FE87}"/>
              </c:ext>
            </c:extLst>
          </c:dPt>
          <c:dLbls>
            <c:dLbl>
              <c:idx val="22"/>
              <c:layout>
                <c:manualLayout>
                  <c:x val="-0.13117710829624557"/>
                  <c:y val="-0.10591117805650269"/>
                </c:manualLayout>
              </c:layout>
              <c:tx>
                <c:rich>
                  <a:bodyPr/>
                  <a:lstStyle/>
                  <a:p>
                    <a:fld id="{4187FD78-F1ED-4BCC-BE97-B6BE5FE2FEAF}" type="VALUE">
                      <a:rPr lang="en-US" smtClean="0"/>
                      <a:pPr/>
                      <a:t>[VALUE]</a:t>
                    </a:fld>
                    <a:r>
                      <a:rPr lang="en-US" dirty="0"/>
                      <a:t> - Dedham</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A7A-4609-B5EA-99147150FE87}"/>
                </c:ext>
                <c:ext xmlns:c15="http://schemas.microsoft.com/office/drawing/2012/chart" uri="{CE6537A1-D6FC-4f65-9D91-7224C49458BB}">
                  <c15:layout>
                    <c:manualLayout>
                      <c:w val="0.20205913119555707"/>
                      <c:h val="7.2893211237554975E-2"/>
                    </c:manualLayout>
                  </c15:layout>
                  <c15:dlblFieldTable/>
                  <c15:showDataLabelsRange val="0"/>
                </c:ext>
              </c:extLst>
            </c:dLbl>
            <c:spPr>
              <a:noFill/>
              <a:ln>
                <a:solidFill>
                  <a:sysClr val="windowText" lastClr="000000"/>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'TAX INCR SIMILAR TOWNS'!$B$110:$B$135</c:f>
              <c:strCache>
                <c:ptCount val="26"/>
                <c:pt idx="0">
                  <c:v>Avon</c:v>
                </c:pt>
                <c:pt idx="1">
                  <c:v>Holbrook</c:v>
                </c:pt>
                <c:pt idx="2">
                  <c:v>Millis</c:v>
                </c:pt>
                <c:pt idx="3">
                  <c:v>Quincy</c:v>
                </c:pt>
                <c:pt idx="4">
                  <c:v>Sharon</c:v>
                </c:pt>
                <c:pt idx="5">
                  <c:v>Walpole</c:v>
                </c:pt>
                <c:pt idx="6">
                  <c:v>Needham</c:v>
                </c:pt>
                <c:pt idx="7">
                  <c:v>Franklin</c:v>
                </c:pt>
                <c:pt idx="8">
                  <c:v>Wellesley</c:v>
                </c:pt>
                <c:pt idx="9">
                  <c:v>Braintree</c:v>
                </c:pt>
                <c:pt idx="10">
                  <c:v>Norwood</c:v>
                </c:pt>
                <c:pt idx="11">
                  <c:v>Weymouth</c:v>
                </c:pt>
                <c:pt idx="12">
                  <c:v>Foxborough</c:v>
                </c:pt>
                <c:pt idx="13">
                  <c:v>Medfield</c:v>
                </c:pt>
                <c:pt idx="14">
                  <c:v>Norfolk</c:v>
                </c:pt>
                <c:pt idx="15">
                  <c:v>Westwood</c:v>
                </c:pt>
                <c:pt idx="16">
                  <c:v>Dover</c:v>
                </c:pt>
                <c:pt idx="17">
                  <c:v>Cohasset</c:v>
                </c:pt>
                <c:pt idx="18">
                  <c:v>Canton</c:v>
                </c:pt>
                <c:pt idx="19">
                  <c:v>Randolph</c:v>
                </c:pt>
                <c:pt idx="20">
                  <c:v>Milton</c:v>
                </c:pt>
                <c:pt idx="21">
                  <c:v>Medway</c:v>
                </c:pt>
                <c:pt idx="22">
                  <c:v>Dedham</c:v>
                </c:pt>
                <c:pt idx="23">
                  <c:v>Bellingham</c:v>
                </c:pt>
                <c:pt idx="24">
                  <c:v>Plainville</c:v>
                </c:pt>
                <c:pt idx="25">
                  <c:v>Wrentham</c:v>
                </c:pt>
              </c:strCache>
            </c:strRef>
          </c:cat>
          <c:val>
            <c:numRef>
              <c:f>'TAX INCR SIMILAR TOWNS'!$H$110:$H$135</c:f>
              <c:numCache>
                <c:formatCode>0.0%</c:formatCode>
                <c:ptCount val="26"/>
                <c:pt idx="0">
                  <c:v>0.32179451675436166</c:v>
                </c:pt>
                <c:pt idx="1">
                  <c:v>0.29328044797013531</c:v>
                </c:pt>
                <c:pt idx="2">
                  <c:v>0.26846536548029087</c:v>
                </c:pt>
                <c:pt idx="3">
                  <c:v>0.25932544114362294</c:v>
                </c:pt>
                <c:pt idx="4">
                  <c:v>0.24885679903730445</c:v>
                </c:pt>
                <c:pt idx="5">
                  <c:v>0.24878048780487805</c:v>
                </c:pt>
                <c:pt idx="6">
                  <c:v>0.24260061919504644</c:v>
                </c:pt>
                <c:pt idx="7">
                  <c:v>0.23998347790169353</c:v>
                </c:pt>
                <c:pt idx="8">
                  <c:v>0.2085160202360877</c:v>
                </c:pt>
                <c:pt idx="9">
                  <c:v>0.20696993881351422</c:v>
                </c:pt>
                <c:pt idx="10">
                  <c:v>0.20611082340756084</c:v>
                </c:pt>
                <c:pt idx="11">
                  <c:v>0.2058740468794126</c:v>
                </c:pt>
                <c:pt idx="12">
                  <c:v>0.19965210668728256</c:v>
                </c:pt>
                <c:pt idx="13">
                  <c:v>0.19498354329815004</c:v>
                </c:pt>
                <c:pt idx="14">
                  <c:v>0.18290746354843365</c:v>
                </c:pt>
                <c:pt idx="15">
                  <c:v>0.17485308792549062</c:v>
                </c:pt>
                <c:pt idx="16">
                  <c:v>0.1724778046811945</c:v>
                </c:pt>
                <c:pt idx="17">
                  <c:v>0.16697715462300225</c:v>
                </c:pt>
                <c:pt idx="18">
                  <c:v>0.16666666666666666</c:v>
                </c:pt>
                <c:pt idx="19">
                  <c:v>0.16069651741293534</c:v>
                </c:pt>
                <c:pt idx="20">
                  <c:v>0.15762873924327278</c:v>
                </c:pt>
                <c:pt idx="21">
                  <c:v>0.15020475020475021</c:v>
                </c:pt>
                <c:pt idx="22">
                  <c:v>0.14748700173310225</c:v>
                </c:pt>
                <c:pt idx="23">
                  <c:v>0.1454444134856506</c:v>
                </c:pt>
                <c:pt idx="24">
                  <c:v>0.13969631236442517</c:v>
                </c:pt>
                <c:pt idx="25">
                  <c:v>0.10940639269406392</c:v>
                </c:pt>
              </c:numCache>
            </c:numRef>
          </c:val>
          <c:extLst xmlns:c16r2="http://schemas.microsoft.com/office/drawing/2015/06/chart">
            <c:ext xmlns:c16="http://schemas.microsoft.com/office/drawing/2014/chart" uri="{C3380CC4-5D6E-409C-BE32-E72D297353CC}">
              <c16:uniqueId val="{00000002-8A7A-4609-B5EA-99147150FE87}"/>
            </c:ext>
          </c:extLst>
        </c:ser>
        <c:dLbls>
          <c:showLegendKey val="0"/>
          <c:showVal val="0"/>
          <c:showCatName val="0"/>
          <c:showSerName val="0"/>
          <c:showPercent val="0"/>
          <c:showBubbleSize val="0"/>
        </c:dLbls>
        <c:gapWidth val="219"/>
        <c:overlap val="-27"/>
        <c:axId val="211948496"/>
        <c:axId val="256290016"/>
      </c:barChart>
      <c:catAx>
        <c:axId val="21194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56290016"/>
        <c:crosses val="autoZero"/>
        <c:auto val="1"/>
        <c:lblAlgn val="ctr"/>
        <c:lblOffset val="100"/>
        <c:noMultiLvlLbl val="0"/>
      </c:catAx>
      <c:valAx>
        <c:axId val="2562900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1948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0.75375</cdr:x>
      <cdr:y>0.1301</cdr:y>
    </cdr:from>
    <cdr:to>
      <cdr:x>1</cdr:x>
      <cdr:y>0.5</cdr:y>
    </cdr:to>
    <cdr:sp macro="" textlink="">
      <cdr:nvSpPr>
        <cdr:cNvPr id="3" name="TextBox 2">
          <a:extLst xmlns:a="http://schemas.openxmlformats.org/drawingml/2006/main">
            <a:ext uri="{FF2B5EF4-FFF2-40B4-BE49-F238E27FC236}">
              <a16:creationId xmlns:a16="http://schemas.microsoft.com/office/drawing/2014/main" xmlns="" id="{AC55743C-BBC2-40FA-BE41-163DCFCA712A}"/>
            </a:ext>
          </a:extLst>
        </cdr:cNvPr>
        <cdr:cNvSpPr txBox="1"/>
      </cdr:nvSpPr>
      <cdr:spPr>
        <a:xfrm xmlns:a="http://schemas.openxmlformats.org/drawingml/2006/main">
          <a:off x="7926134" y="566116"/>
          <a:ext cx="2589466" cy="1609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u="sng" dirty="0"/>
            <a:t>Excess</a:t>
          </a:r>
          <a:r>
            <a:rPr lang="en-US" sz="1400" b="1" u="sng" baseline="0" dirty="0"/>
            <a:t> Levy Capacity</a:t>
          </a:r>
        </a:p>
        <a:p xmlns:a="http://schemas.openxmlformats.org/drawingml/2006/main">
          <a:endParaRPr lang="en-US" sz="1400" b="1" u="none" baseline="0" dirty="0"/>
        </a:p>
        <a:p xmlns:a="http://schemas.openxmlformats.org/drawingml/2006/main">
          <a:r>
            <a:rPr lang="en-US" sz="1400" b="1" u="none" baseline="0" dirty="0"/>
            <a:t>2014     $    479,007</a:t>
          </a:r>
        </a:p>
        <a:p xmlns:a="http://schemas.openxmlformats.org/drawingml/2006/main">
          <a:r>
            <a:rPr lang="en-US" sz="1400" b="1" u="none" baseline="0" dirty="0"/>
            <a:t>2015     $ 2,804,579</a:t>
          </a:r>
        </a:p>
        <a:p xmlns:a="http://schemas.openxmlformats.org/drawingml/2006/main">
          <a:r>
            <a:rPr lang="en-US" sz="1400" b="1" u="none" baseline="0" dirty="0"/>
            <a:t>2016     $ 4,200,366</a:t>
          </a:r>
        </a:p>
        <a:p xmlns:a="http://schemas.openxmlformats.org/drawingml/2006/main">
          <a:r>
            <a:rPr lang="en-US" sz="1400" b="1" u="none" baseline="0" dirty="0"/>
            <a:t>2017     $ 6,854,270</a:t>
          </a:r>
        </a:p>
        <a:p xmlns:a="http://schemas.openxmlformats.org/drawingml/2006/main">
          <a:r>
            <a:rPr lang="en-US" sz="1400" b="1" u="none" baseline="0" dirty="0"/>
            <a:t>2018     $ 7,695,289</a:t>
          </a:r>
          <a:r>
            <a:rPr lang="en-US" sz="1200" b="1" u="none" baseline="0" dirty="0"/>
            <a:t>	</a:t>
          </a:r>
        </a:p>
      </cdr:txBody>
    </cdr:sp>
  </cdr:relSizeAnchor>
  <cdr:relSizeAnchor xmlns:cdr="http://schemas.openxmlformats.org/drawingml/2006/chartDrawing">
    <cdr:from>
      <cdr:x>0.70139</cdr:x>
      <cdr:y>0.25356</cdr:y>
    </cdr:from>
    <cdr:to>
      <cdr:x>0.73703</cdr:x>
      <cdr:y>0.43186</cdr:y>
    </cdr:to>
    <cdr:sp macro="" textlink="">
      <cdr:nvSpPr>
        <cdr:cNvPr id="4" name="Right Brace 3">
          <a:extLst xmlns:a="http://schemas.openxmlformats.org/drawingml/2006/main">
            <a:ext uri="{FF2B5EF4-FFF2-40B4-BE49-F238E27FC236}">
              <a16:creationId xmlns:a16="http://schemas.microsoft.com/office/drawing/2014/main" xmlns="" id="{65BBA7DF-D388-44DC-B97F-F14781BF5EC4}"/>
            </a:ext>
          </a:extLst>
        </cdr:cNvPr>
        <cdr:cNvSpPr/>
      </cdr:nvSpPr>
      <cdr:spPr>
        <a:xfrm xmlns:a="http://schemas.openxmlformats.org/drawingml/2006/main">
          <a:off x="7375526" y="1178520"/>
          <a:ext cx="374776" cy="828735"/>
        </a:xfrm>
        <a:prstGeom xmlns:a="http://schemas.openxmlformats.org/drawingml/2006/main" prst="rightBrace">
          <a:avLst>
            <a:gd name="adj1" fmla="val 8333"/>
            <a:gd name="adj2" fmla="val 26032"/>
          </a:avLst>
        </a:prstGeom>
        <a:noFill xmlns:a="http://schemas.openxmlformats.org/drawingml/2006/main"/>
        <a:ln xmlns:a="http://schemas.openxmlformats.org/drawingml/2006/main" w="158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0.75521</cdr:x>
      <cdr:y>0.69587</cdr:y>
    </cdr:from>
    <cdr:to>
      <cdr:x>0.97656</cdr:x>
      <cdr:y>0.96815</cdr:y>
    </cdr:to>
    <cdr:sp macro="" textlink="">
      <cdr:nvSpPr>
        <cdr:cNvPr id="5" name="TextBox 4">
          <a:extLst xmlns:a="http://schemas.openxmlformats.org/drawingml/2006/main">
            <a:ext uri="{FF2B5EF4-FFF2-40B4-BE49-F238E27FC236}">
              <a16:creationId xmlns:a16="http://schemas.microsoft.com/office/drawing/2014/main" xmlns="" id="{6D879EBB-EF0B-48BD-90A1-E17E19E8225B}"/>
            </a:ext>
          </a:extLst>
        </cdr:cNvPr>
        <cdr:cNvSpPr txBox="1"/>
      </cdr:nvSpPr>
      <cdr:spPr>
        <a:xfrm xmlns:a="http://schemas.openxmlformats.org/drawingml/2006/main">
          <a:off x="7941486" y="3234374"/>
          <a:ext cx="2327628" cy="12655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300" b="1" i="1" dirty="0">
              <a:solidFill>
                <a:srgbClr val="0070C0"/>
              </a:solidFill>
            </a:rPr>
            <a:t>Note: From 1990 to 2014, the Town</a:t>
          </a:r>
          <a:r>
            <a:rPr lang="en-US" sz="1300" b="1" i="1" baseline="0" dirty="0">
              <a:solidFill>
                <a:srgbClr val="0070C0"/>
              </a:solidFill>
            </a:rPr>
            <a:t> taxed to the maximum allowed by state law. Since 2014 it has not taxed to the maximum</a:t>
          </a:r>
          <a:r>
            <a:rPr lang="en-US" sz="1300" baseline="0" dirty="0"/>
            <a:t>.</a:t>
          </a:r>
          <a:endParaRPr lang="en-US" sz="1300" dirty="0"/>
        </a:p>
      </cdr:txBody>
    </cdr:sp>
  </cdr:relSizeAnchor>
  <cdr:relSizeAnchor xmlns:cdr="http://schemas.openxmlformats.org/drawingml/2006/chartDrawing">
    <cdr:from>
      <cdr:x>0.15244</cdr:x>
      <cdr:y>0.0645</cdr:y>
    </cdr:from>
    <cdr:to>
      <cdr:x>0.55053</cdr:x>
      <cdr:y>0.19265</cdr:y>
    </cdr:to>
    <cdr:sp macro="" textlink="">
      <cdr:nvSpPr>
        <cdr:cNvPr id="6" name="TextBox 5">
          <a:extLst xmlns:a="http://schemas.openxmlformats.org/drawingml/2006/main">
            <a:ext uri="{FF2B5EF4-FFF2-40B4-BE49-F238E27FC236}">
              <a16:creationId xmlns:a16="http://schemas.microsoft.com/office/drawing/2014/main" xmlns="" id="{B27A0366-6571-415E-92C7-045C2DF0692D}"/>
            </a:ext>
          </a:extLst>
        </cdr:cNvPr>
        <cdr:cNvSpPr txBox="1"/>
      </cdr:nvSpPr>
      <cdr:spPr>
        <a:xfrm xmlns:a="http://schemas.openxmlformats.org/drawingml/2006/main">
          <a:off x="1602995" y="299818"/>
          <a:ext cx="4186107" cy="5956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i="1" u="sng" dirty="0">
              <a:solidFill>
                <a:srgbClr val="0070C0"/>
              </a:solidFill>
            </a:rPr>
            <a:t>Increases in the actual levy have moderated, as shown by the blue line</a:t>
          </a:r>
        </a:p>
      </cdr:txBody>
    </cdr:sp>
  </cdr:relSizeAnchor>
</c:userShapes>
</file>

<file path=ppt/drawings/drawing2.xml><?xml version="1.0" encoding="utf-8"?>
<c:userShapes xmlns:c="http://schemas.openxmlformats.org/drawingml/2006/chart">
  <cdr:relSizeAnchor xmlns:cdr="http://schemas.openxmlformats.org/drawingml/2006/chartDrawing">
    <cdr:from>
      <cdr:x>0.38194</cdr:x>
      <cdr:y>0.15894</cdr:y>
    </cdr:from>
    <cdr:to>
      <cdr:x>0.93403</cdr:x>
      <cdr:y>0.30684</cdr:y>
    </cdr:to>
    <cdr:sp macro="" textlink="">
      <cdr:nvSpPr>
        <cdr:cNvPr id="2" name="TextBox 1">
          <a:extLst xmlns:a="http://schemas.openxmlformats.org/drawingml/2006/main">
            <a:ext uri="{FF2B5EF4-FFF2-40B4-BE49-F238E27FC236}">
              <a16:creationId xmlns:a16="http://schemas.microsoft.com/office/drawing/2014/main" xmlns="" id="{FFDFE75D-B8DE-40A8-84D9-245692A33A8D}"/>
            </a:ext>
          </a:extLst>
        </cdr:cNvPr>
        <cdr:cNvSpPr txBox="1"/>
      </cdr:nvSpPr>
      <cdr:spPr>
        <a:xfrm xmlns:a="http://schemas.openxmlformats.org/drawingml/2006/main">
          <a:off x="2095501" y="685801"/>
          <a:ext cx="3028950" cy="638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1440" tIns="45720" rIns="91440" bIns="45720" rtlCol="0"/>
          <a:lstStyle>
            <a:lvl1pPr algn="r">
              <a:defRPr sz="1200"/>
            </a:lvl1pPr>
          </a:lstStyle>
          <a:p>
            <a:fld id="{33D6E300-CABB-41C6-AA04-38CAE682DC6E}" type="datetimeFigureOut">
              <a:rPr lang="en-US" smtClean="0"/>
              <a:pPr/>
              <a:t>11/30/2017</a:t>
            </a:fld>
            <a:endParaRPr lang="en-US"/>
          </a:p>
        </p:txBody>
      </p:sp>
      <p:sp>
        <p:nvSpPr>
          <p:cNvPr id="4" name="Slide Image Placeholder 3"/>
          <p:cNvSpPr>
            <a:spLocks noGrp="1" noRot="1" noChangeAspect="1"/>
          </p:cNvSpPr>
          <p:nvPr>
            <p:ph type="sldImg" idx="2"/>
          </p:nvPr>
        </p:nvSpPr>
        <p:spPr>
          <a:xfrm>
            <a:off x="12001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6"/>
            <a:ext cx="3037840" cy="46116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1169"/>
          </a:xfrm>
          <a:prstGeom prst="rect">
            <a:avLst/>
          </a:prstGeom>
        </p:spPr>
        <p:txBody>
          <a:bodyPr vert="horz" lIns="91440" tIns="45720" rIns="91440" bIns="45720" rtlCol="0" anchor="b"/>
          <a:lstStyle>
            <a:lvl1pPr algn="r">
              <a:defRPr sz="1200"/>
            </a:lvl1pPr>
          </a:lstStyle>
          <a:p>
            <a:fld id="{8030072B-0E3B-4C6A-9295-A28AAFD92E1F}" type="slidenum">
              <a:rPr lang="en-US" smtClean="0"/>
              <a:pPr/>
              <a:t>‹#›</a:t>
            </a:fld>
            <a:endParaRPr lang="en-US"/>
          </a:p>
        </p:txBody>
      </p:sp>
    </p:spTree>
    <p:extLst>
      <p:ext uri="{BB962C8B-B14F-4D97-AF65-F5344CB8AC3E}">
        <p14:creationId xmlns:p14="http://schemas.microsoft.com/office/powerpoint/2010/main" val="4183369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30072B-0E3B-4C6A-9295-A28AAFD92E1F}" type="slidenum">
              <a:rPr lang="en-US" smtClean="0"/>
              <a:pPr/>
              <a:t>11</a:t>
            </a:fld>
            <a:endParaRPr lang="en-US"/>
          </a:p>
        </p:txBody>
      </p:sp>
    </p:spTree>
    <p:extLst>
      <p:ext uri="{BB962C8B-B14F-4D97-AF65-F5344CB8AC3E}">
        <p14:creationId xmlns:p14="http://schemas.microsoft.com/office/powerpoint/2010/main" val="76999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30072B-0E3B-4C6A-9295-A28AAFD92E1F}" type="slidenum">
              <a:rPr lang="en-US" smtClean="0"/>
              <a:pPr/>
              <a:t>18</a:t>
            </a:fld>
            <a:endParaRPr lang="en-US"/>
          </a:p>
        </p:txBody>
      </p:sp>
    </p:spTree>
    <p:extLst>
      <p:ext uri="{BB962C8B-B14F-4D97-AF65-F5344CB8AC3E}">
        <p14:creationId xmlns:p14="http://schemas.microsoft.com/office/powerpoint/2010/main" val="3186325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11/30/2017</a:t>
            </a:r>
            <a:endParaRPr lang="en-US"/>
          </a:p>
        </p:txBody>
      </p:sp>
      <p:sp>
        <p:nvSpPr>
          <p:cNvPr id="5" name="Footer Placeholder 4"/>
          <p:cNvSpPr>
            <a:spLocks noGrp="1"/>
          </p:cNvSpPr>
          <p:nvPr>
            <p:ph type="ftr" sz="quarter" idx="11"/>
          </p:nvPr>
        </p:nvSpPr>
        <p:spPr/>
        <p:txBody>
          <a:bodyPr/>
          <a:lstStyle/>
          <a:p>
            <a:r>
              <a:rPr lang="en-US" smtClean="0"/>
              <a:t>FY 18 Classification Hearing BOS</a:t>
            </a:r>
            <a:endParaRPr lang="en-US"/>
          </a:p>
        </p:txBody>
      </p:sp>
      <p:sp>
        <p:nvSpPr>
          <p:cNvPr id="6" name="Slide Number Placeholder 5"/>
          <p:cNvSpPr>
            <a:spLocks noGrp="1"/>
          </p:cNvSpPr>
          <p:nvPr>
            <p:ph type="sldNum" sz="quarter" idx="12"/>
          </p:nvPr>
        </p:nvSpPr>
        <p:spPr/>
        <p:txBody>
          <a:bodyPr/>
          <a:lstStyle/>
          <a:p>
            <a:fld id="{815775D3-9398-4BC3-9654-7E4B74007258}" type="slidenum">
              <a:rPr lang="en-US" smtClean="0"/>
              <a:pPr/>
              <a:t>‹#›</a:t>
            </a:fld>
            <a:endParaRPr lang="en-US"/>
          </a:p>
        </p:txBody>
      </p:sp>
    </p:spTree>
    <p:extLst>
      <p:ext uri="{BB962C8B-B14F-4D97-AF65-F5344CB8AC3E}">
        <p14:creationId xmlns:p14="http://schemas.microsoft.com/office/powerpoint/2010/main" val="272814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11/30/2017</a:t>
            </a:r>
            <a:endParaRPr lang="en-US"/>
          </a:p>
        </p:txBody>
      </p:sp>
      <p:sp>
        <p:nvSpPr>
          <p:cNvPr id="5" name="Footer Placeholder 4"/>
          <p:cNvSpPr>
            <a:spLocks noGrp="1"/>
          </p:cNvSpPr>
          <p:nvPr>
            <p:ph type="ftr" sz="quarter" idx="11"/>
          </p:nvPr>
        </p:nvSpPr>
        <p:spPr/>
        <p:txBody>
          <a:bodyPr/>
          <a:lstStyle/>
          <a:p>
            <a:r>
              <a:rPr lang="en-US" smtClean="0"/>
              <a:t>FY 18 Classification Hearing BOS</a:t>
            </a:r>
            <a:endParaRPr lang="en-US"/>
          </a:p>
        </p:txBody>
      </p:sp>
      <p:sp>
        <p:nvSpPr>
          <p:cNvPr id="6" name="Slide Number Placeholder 5"/>
          <p:cNvSpPr>
            <a:spLocks noGrp="1"/>
          </p:cNvSpPr>
          <p:nvPr>
            <p:ph type="sldNum" sz="quarter" idx="12"/>
          </p:nvPr>
        </p:nvSpPr>
        <p:spPr/>
        <p:txBody>
          <a:bodyPr/>
          <a:lstStyle/>
          <a:p>
            <a:fld id="{815775D3-9398-4BC3-9654-7E4B74007258}" type="slidenum">
              <a:rPr lang="en-US" smtClean="0"/>
              <a:pPr/>
              <a:t>‹#›</a:t>
            </a:fld>
            <a:endParaRPr lang="en-US"/>
          </a:p>
        </p:txBody>
      </p:sp>
    </p:spTree>
    <p:extLst>
      <p:ext uri="{BB962C8B-B14F-4D97-AF65-F5344CB8AC3E}">
        <p14:creationId xmlns:p14="http://schemas.microsoft.com/office/powerpoint/2010/main" val="33989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11/30/2017</a:t>
            </a:r>
            <a:endParaRPr lang="en-US"/>
          </a:p>
        </p:txBody>
      </p:sp>
      <p:sp>
        <p:nvSpPr>
          <p:cNvPr id="5" name="Footer Placeholder 4"/>
          <p:cNvSpPr>
            <a:spLocks noGrp="1"/>
          </p:cNvSpPr>
          <p:nvPr>
            <p:ph type="ftr" sz="quarter" idx="11"/>
          </p:nvPr>
        </p:nvSpPr>
        <p:spPr/>
        <p:txBody>
          <a:bodyPr/>
          <a:lstStyle/>
          <a:p>
            <a:r>
              <a:rPr lang="en-US" smtClean="0"/>
              <a:t>FY 18 Classification Hearing BOS</a:t>
            </a:r>
            <a:endParaRPr lang="en-US"/>
          </a:p>
        </p:txBody>
      </p:sp>
      <p:sp>
        <p:nvSpPr>
          <p:cNvPr id="6" name="Slide Number Placeholder 5"/>
          <p:cNvSpPr>
            <a:spLocks noGrp="1"/>
          </p:cNvSpPr>
          <p:nvPr>
            <p:ph type="sldNum" sz="quarter" idx="12"/>
          </p:nvPr>
        </p:nvSpPr>
        <p:spPr/>
        <p:txBody>
          <a:bodyPr/>
          <a:lstStyle/>
          <a:p>
            <a:fld id="{815775D3-9398-4BC3-9654-7E4B74007258}" type="slidenum">
              <a:rPr lang="en-US" smtClean="0"/>
              <a:pPr/>
              <a:t>‹#›</a:t>
            </a:fld>
            <a:endParaRPr lang="en-US"/>
          </a:p>
        </p:txBody>
      </p:sp>
    </p:spTree>
    <p:extLst>
      <p:ext uri="{BB962C8B-B14F-4D97-AF65-F5344CB8AC3E}">
        <p14:creationId xmlns:p14="http://schemas.microsoft.com/office/powerpoint/2010/main" val="15139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11/30/2017</a:t>
            </a:r>
            <a:endParaRPr lang="en-US"/>
          </a:p>
        </p:txBody>
      </p:sp>
      <p:sp>
        <p:nvSpPr>
          <p:cNvPr id="5" name="Footer Placeholder 4"/>
          <p:cNvSpPr>
            <a:spLocks noGrp="1"/>
          </p:cNvSpPr>
          <p:nvPr>
            <p:ph type="ftr" sz="quarter" idx="11"/>
          </p:nvPr>
        </p:nvSpPr>
        <p:spPr/>
        <p:txBody>
          <a:bodyPr/>
          <a:lstStyle/>
          <a:p>
            <a:r>
              <a:rPr lang="en-US" smtClean="0"/>
              <a:t>FY 18 Classification Hearing BOS</a:t>
            </a:r>
            <a:endParaRPr lang="en-US"/>
          </a:p>
        </p:txBody>
      </p:sp>
      <p:sp>
        <p:nvSpPr>
          <p:cNvPr id="6" name="Slide Number Placeholder 5"/>
          <p:cNvSpPr>
            <a:spLocks noGrp="1"/>
          </p:cNvSpPr>
          <p:nvPr>
            <p:ph type="sldNum" sz="quarter" idx="12"/>
          </p:nvPr>
        </p:nvSpPr>
        <p:spPr/>
        <p:txBody>
          <a:bodyPr/>
          <a:lstStyle/>
          <a:p>
            <a:fld id="{815775D3-9398-4BC3-9654-7E4B74007258}" type="slidenum">
              <a:rPr lang="en-US" smtClean="0"/>
              <a:pPr/>
              <a:t>‹#›</a:t>
            </a:fld>
            <a:endParaRPr lang="en-US"/>
          </a:p>
        </p:txBody>
      </p:sp>
    </p:spTree>
    <p:extLst>
      <p:ext uri="{BB962C8B-B14F-4D97-AF65-F5344CB8AC3E}">
        <p14:creationId xmlns:p14="http://schemas.microsoft.com/office/powerpoint/2010/main" val="2131526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11/30/2017</a:t>
            </a:r>
            <a:endParaRPr lang="en-US"/>
          </a:p>
        </p:txBody>
      </p:sp>
      <p:sp>
        <p:nvSpPr>
          <p:cNvPr id="5" name="Footer Placeholder 4"/>
          <p:cNvSpPr>
            <a:spLocks noGrp="1"/>
          </p:cNvSpPr>
          <p:nvPr>
            <p:ph type="ftr" sz="quarter" idx="11"/>
          </p:nvPr>
        </p:nvSpPr>
        <p:spPr/>
        <p:txBody>
          <a:bodyPr/>
          <a:lstStyle/>
          <a:p>
            <a:r>
              <a:rPr lang="en-US" smtClean="0"/>
              <a:t>FY 18 Classification Hearing BOS</a:t>
            </a:r>
            <a:endParaRPr lang="en-US"/>
          </a:p>
        </p:txBody>
      </p:sp>
      <p:sp>
        <p:nvSpPr>
          <p:cNvPr id="6" name="Slide Number Placeholder 5"/>
          <p:cNvSpPr>
            <a:spLocks noGrp="1"/>
          </p:cNvSpPr>
          <p:nvPr>
            <p:ph type="sldNum" sz="quarter" idx="12"/>
          </p:nvPr>
        </p:nvSpPr>
        <p:spPr/>
        <p:txBody>
          <a:bodyPr/>
          <a:lstStyle/>
          <a:p>
            <a:fld id="{815775D3-9398-4BC3-9654-7E4B74007258}" type="slidenum">
              <a:rPr lang="en-US" smtClean="0"/>
              <a:pPr/>
              <a:t>‹#›</a:t>
            </a:fld>
            <a:endParaRPr lang="en-US"/>
          </a:p>
        </p:txBody>
      </p:sp>
    </p:spTree>
    <p:extLst>
      <p:ext uri="{BB962C8B-B14F-4D97-AF65-F5344CB8AC3E}">
        <p14:creationId xmlns:p14="http://schemas.microsoft.com/office/powerpoint/2010/main" val="177435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11/30/2017</a:t>
            </a:r>
            <a:endParaRPr lang="en-US"/>
          </a:p>
        </p:txBody>
      </p:sp>
      <p:sp>
        <p:nvSpPr>
          <p:cNvPr id="6" name="Footer Placeholder 5"/>
          <p:cNvSpPr>
            <a:spLocks noGrp="1"/>
          </p:cNvSpPr>
          <p:nvPr>
            <p:ph type="ftr" sz="quarter" idx="11"/>
          </p:nvPr>
        </p:nvSpPr>
        <p:spPr/>
        <p:txBody>
          <a:bodyPr/>
          <a:lstStyle/>
          <a:p>
            <a:r>
              <a:rPr lang="en-US" smtClean="0"/>
              <a:t>FY 18 Classification Hearing BOS</a:t>
            </a:r>
            <a:endParaRPr lang="en-US"/>
          </a:p>
        </p:txBody>
      </p:sp>
      <p:sp>
        <p:nvSpPr>
          <p:cNvPr id="7" name="Slide Number Placeholder 6"/>
          <p:cNvSpPr>
            <a:spLocks noGrp="1"/>
          </p:cNvSpPr>
          <p:nvPr>
            <p:ph type="sldNum" sz="quarter" idx="12"/>
          </p:nvPr>
        </p:nvSpPr>
        <p:spPr/>
        <p:txBody>
          <a:bodyPr/>
          <a:lstStyle/>
          <a:p>
            <a:fld id="{815775D3-9398-4BC3-9654-7E4B74007258}" type="slidenum">
              <a:rPr lang="en-US" smtClean="0"/>
              <a:pPr/>
              <a:t>‹#›</a:t>
            </a:fld>
            <a:endParaRPr lang="en-US"/>
          </a:p>
        </p:txBody>
      </p:sp>
    </p:spTree>
    <p:extLst>
      <p:ext uri="{BB962C8B-B14F-4D97-AF65-F5344CB8AC3E}">
        <p14:creationId xmlns:p14="http://schemas.microsoft.com/office/powerpoint/2010/main" val="348570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11/30/2017</a:t>
            </a:r>
            <a:endParaRPr lang="en-US"/>
          </a:p>
        </p:txBody>
      </p:sp>
      <p:sp>
        <p:nvSpPr>
          <p:cNvPr id="8" name="Footer Placeholder 7"/>
          <p:cNvSpPr>
            <a:spLocks noGrp="1"/>
          </p:cNvSpPr>
          <p:nvPr>
            <p:ph type="ftr" sz="quarter" idx="11"/>
          </p:nvPr>
        </p:nvSpPr>
        <p:spPr/>
        <p:txBody>
          <a:bodyPr/>
          <a:lstStyle/>
          <a:p>
            <a:r>
              <a:rPr lang="en-US" smtClean="0"/>
              <a:t>FY 18 Classification Hearing BOS</a:t>
            </a:r>
            <a:endParaRPr lang="en-US"/>
          </a:p>
        </p:txBody>
      </p:sp>
      <p:sp>
        <p:nvSpPr>
          <p:cNvPr id="9" name="Slide Number Placeholder 8"/>
          <p:cNvSpPr>
            <a:spLocks noGrp="1"/>
          </p:cNvSpPr>
          <p:nvPr>
            <p:ph type="sldNum" sz="quarter" idx="12"/>
          </p:nvPr>
        </p:nvSpPr>
        <p:spPr/>
        <p:txBody>
          <a:bodyPr/>
          <a:lstStyle/>
          <a:p>
            <a:fld id="{815775D3-9398-4BC3-9654-7E4B74007258}" type="slidenum">
              <a:rPr lang="en-US" smtClean="0"/>
              <a:pPr/>
              <a:t>‹#›</a:t>
            </a:fld>
            <a:endParaRPr lang="en-US"/>
          </a:p>
        </p:txBody>
      </p:sp>
    </p:spTree>
    <p:extLst>
      <p:ext uri="{BB962C8B-B14F-4D97-AF65-F5344CB8AC3E}">
        <p14:creationId xmlns:p14="http://schemas.microsoft.com/office/powerpoint/2010/main" val="4818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11/30/2017</a:t>
            </a:r>
            <a:endParaRPr lang="en-US"/>
          </a:p>
        </p:txBody>
      </p:sp>
      <p:sp>
        <p:nvSpPr>
          <p:cNvPr id="4" name="Footer Placeholder 3"/>
          <p:cNvSpPr>
            <a:spLocks noGrp="1"/>
          </p:cNvSpPr>
          <p:nvPr>
            <p:ph type="ftr" sz="quarter" idx="11"/>
          </p:nvPr>
        </p:nvSpPr>
        <p:spPr/>
        <p:txBody>
          <a:bodyPr/>
          <a:lstStyle/>
          <a:p>
            <a:r>
              <a:rPr lang="en-US" smtClean="0"/>
              <a:t>FY 18 Classification Hearing BOS</a:t>
            </a:r>
            <a:endParaRPr lang="en-US"/>
          </a:p>
        </p:txBody>
      </p:sp>
      <p:sp>
        <p:nvSpPr>
          <p:cNvPr id="5" name="Slide Number Placeholder 4"/>
          <p:cNvSpPr>
            <a:spLocks noGrp="1"/>
          </p:cNvSpPr>
          <p:nvPr>
            <p:ph type="sldNum" sz="quarter" idx="12"/>
          </p:nvPr>
        </p:nvSpPr>
        <p:spPr/>
        <p:txBody>
          <a:bodyPr/>
          <a:lstStyle/>
          <a:p>
            <a:fld id="{815775D3-9398-4BC3-9654-7E4B74007258}" type="slidenum">
              <a:rPr lang="en-US" smtClean="0"/>
              <a:pPr/>
              <a:t>‹#›</a:t>
            </a:fld>
            <a:endParaRPr lang="en-US"/>
          </a:p>
        </p:txBody>
      </p:sp>
    </p:spTree>
    <p:extLst>
      <p:ext uri="{BB962C8B-B14F-4D97-AF65-F5344CB8AC3E}">
        <p14:creationId xmlns:p14="http://schemas.microsoft.com/office/powerpoint/2010/main" val="3214609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11/30/2017</a:t>
            </a:r>
            <a:endParaRPr lang="en-US"/>
          </a:p>
        </p:txBody>
      </p:sp>
      <p:sp>
        <p:nvSpPr>
          <p:cNvPr id="3" name="Footer Placeholder 2"/>
          <p:cNvSpPr>
            <a:spLocks noGrp="1"/>
          </p:cNvSpPr>
          <p:nvPr>
            <p:ph type="ftr" sz="quarter" idx="11"/>
          </p:nvPr>
        </p:nvSpPr>
        <p:spPr/>
        <p:txBody>
          <a:bodyPr/>
          <a:lstStyle/>
          <a:p>
            <a:r>
              <a:rPr lang="en-US" smtClean="0"/>
              <a:t>FY 18 Classification Hearing BOS</a:t>
            </a:r>
            <a:endParaRPr lang="en-US"/>
          </a:p>
        </p:txBody>
      </p:sp>
      <p:sp>
        <p:nvSpPr>
          <p:cNvPr id="4" name="Slide Number Placeholder 3"/>
          <p:cNvSpPr>
            <a:spLocks noGrp="1"/>
          </p:cNvSpPr>
          <p:nvPr>
            <p:ph type="sldNum" sz="quarter" idx="12"/>
          </p:nvPr>
        </p:nvSpPr>
        <p:spPr/>
        <p:txBody>
          <a:bodyPr/>
          <a:lstStyle/>
          <a:p>
            <a:fld id="{815775D3-9398-4BC3-9654-7E4B74007258}" type="slidenum">
              <a:rPr lang="en-US" smtClean="0"/>
              <a:pPr/>
              <a:t>‹#›</a:t>
            </a:fld>
            <a:endParaRPr lang="en-US"/>
          </a:p>
        </p:txBody>
      </p:sp>
    </p:spTree>
    <p:extLst>
      <p:ext uri="{BB962C8B-B14F-4D97-AF65-F5344CB8AC3E}">
        <p14:creationId xmlns:p14="http://schemas.microsoft.com/office/powerpoint/2010/main" val="120632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11/30/2017</a:t>
            </a:r>
            <a:endParaRPr lang="en-US"/>
          </a:p>
        </p:txBody>
      </p:sp>
      <p:sp>
        <p:nvSpPr>
          <p:cNvPr id="6" name="Footer Placeholder 5"/>
          <p:cNvSpPr>
            <a:spLocks noGrp="1"/>
          </p:cNvSpPr>
          <p:nvPr>
            <p:ph type="ftr" sz="quarter" idx="11"/>
          </p:nvPr>
        </p:nvSpPr>
        <p:spPr/>
        <p:txBody>
          <a:bodyPr/>
          <a:lstStyle/>
          <a:p>
            <a:r>
              <a:rPr lang="en-US" smtClean="0"/>
              <a:t>FY 18 Classification Hearing BOS</a:t>
            </a:r>
            <a:endParaRPr lang="en-US"/>
          </a:p>
        </p:txBody>
      </p:sp>
      <p:sp>
        <p:nvSpPr>
          <p:cNvPr id="7" name="Slide Number Placeholder 6"/>
          <p:cNvSpPr>
            <a:spLocks noGrp="1"/>
          </p:cNvSpPr>
          <p:nvPr>
            <p:ph type="sldNum" sz="quarter" idx="12"/>
          </p:nvPr>
        </p:nvSpPr>
        <p:spPr/>
        <p:txBody>
          <a:bodyPr/>
          <a:lstStyle/>
          <a:p>
            <a:fld id="{815775D3-9398-4BC3-9654-7E4B74007258}" type="slidenum">
              <a:rPr lang="en-US" smtClean="0"/>
              <a:pPr/>
              <a:t>‹#›</a:t>
            </a:fld>
            <a:endParaRPr lang="en-US"/>
          </a:p>
        </p:txBody>
      </p:sp>
    </p:spTree>
    <p:extLst>
      <p:ext uri="{BB962C8B-B14F-4D97-AF65-F5344CB8AC3E}">
        <p14:creationId xmlns:p14="http://schemas.microsoft.com/office/powerpoint/2010/main" val="4978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11/30/2017</a:t>
            </a:r>
            <a:endParaRPr lang="en-US"/>
          </a:p>
        </p:txBody>
      </p:sp>
      <p:sp>
        <p:nvSpPr>
          <p:cNvPr id="6" name="Footer Placeholder 5"/>
          <p:cNvSpPr>
            <a:spLocks noGrp="1"/>
          </p:cNvSpPr>
          <p:nvPr>
            <p:ph type="ftr" sz="quarter" idx="11"/>
          </p:nvPr>
        </p:nvSpPr>
        <p:spPr/>
        <p:txBody>
          <a:bodyPr/>
          <a:lstStyle/>
          <a:p>
            <a:r>
              <a:rPr lang="en-US" smtClean="0"/>
              <a:t>FY 18 Classification Hearing BOS</a:t>
            </a:r>
            <a:endParaRPr lang="en-US"/>
          </a:p>
        </p:txBody>
      </p:sp>
      <p:sp>
        <p:nvSpPr>
          <p:cNvPr id="7" name="Slide Number Placeholder 6"/>
          <p:cNvSpPr>
            <a:spLocks noGrp="1"/>
          </p:cNvSpPr>
          <p:nvPr>
            <p:ph type="sldNum" sz="quarter" idx="12"/>
          </p:nvPr>
        </p:nvSpPr>
        <p:spPr/>
        <p:txBody>
          <a:bodyPr/>
          <a:lstStyle/>
          <a:p>
            <a:fld id="{815775D3-9398-4BC3-9654-7E4B74007258}" type="slidenum">
              <a:rPr lang="en-US" smtClean="0"/>
              <a:pPr/>
              <a:t>‹#›</a:t>
            </a:fld>
            <a:endParaRPr lang="en-US"/>
          </a:p>
        </p:txBody>
      </p:sp>
    </p:spTree>
    <p:extLst>
      <p:ext uri="{BB962C8B-B14F-4D97-AF65-F5344CB8AC3E}">
        <p14:creationId xmlns:p14="http://schemas.microsoft.com/office/powerpoint/2010/main" val="776328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11/30/2017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FY 18 Classification Hearing BOS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775D3-9398-4BC3-9654-7E4B74007258}" type="slidenum">
              <a:rPr lang="en-US" smtClean="0"/>
              <a:pPr/>
              <a:t>‹#›</a:t>
            </a:fld>
            <a:endParaRPr lang="en-US"/>
          </a:p>
        </p:txBody>
      </p:sp>
    </p:spTree>
    <p:extLst>
      <p:ext uri="{BB962C8B-B14F-4D97-AF65-F5344CB8AC3E}">
        <p14:creationId xmlns:p14="http://schemas.microsoft.com/office/powerpoint/2010/main" val="336306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Fiscal Year 2018</a:t>
            </a:r>
            <a:br>
              <a:rPr lang="en-US" dirty="0" smtClean="0"/>
            </a:br>
            <a:r>
              <a:rPr lang="en-US" dirty="0" smtClean="0"/>
              <a:t>Classification Hearing</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Board of Selectmen</a:t>
            </a:r>
          </a:p>
          <a:p>
            <a:r>
              <a:rPr lang="en-US" dirty="0" smtClean="0"/>
              <a:t>Board of Assessors</a:t>
            </a:r>
          </a:p>
          <a:p>
            <a:r>
              <a:rPr lang="en-US" dirty="0" smtClean="0"/>
              <a:t>Dedham Town Hall</a:t>
            </a:r>
          </a:p>
          <a:p>
            <a:r>
              <a:rPr lang="en-US" dirty="0" smtClean="0"/>
              <a:t>November 30, 2017</a:t>
            </a:r>
            <a:endParaRPr lang="en-US" dirty="0"/>
          </a:p>
        </p:txBody>
      </p:sp>
    </p:spTree>
    <p:extLst>
      <p:ext uri="{BB962C8B-B14F-4D97-AF65-F5344CB8AC3E}">
        <p14:creationId xmlns:p14="http://schemas.microsoft.com/office/powerpoint/2010/main" val="2588399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Historical Rates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3750706"/>
              </p:ext>
            </p:extLst>
          </p:nvPr>
        </p:nvGraphicFramePr>
        <p:xfrm>
          <a:off x="228600" y="1600200"/>
          <a:ext cx="8610600" cy="2392680"/>
        </p:xfrm>
        <a:graphic>
          <a:graphicData uri="http://schemas.openxmlformats.org/drawingml/2006/table">
            <a:tbl>
              <a:tblPr firstRow="1" bandRow="1">
                <a:tableStyleId>{5C22544A-7EE6-4342-B048-85BDC9FD1C3A}</a:tableStyleId>
              </a:tblPr>
              <a:tblGrid>
                <a:gridCol w="1722120"/>
                <a:gridCol w="1722120"/>
                <a:gridCol w="1722120"/>
                <a:gridCol w="1722120"/>
                <a:gridCol w="1722120"/>
              </a:tblGrid>
              <a:tr h="370840">
                <a:tc>
                  <a:txBody>
                    <a:bodyPr/>
                    <a:lstStyle/>
                    <a:p>
                      <a:r>
                        <a:rPr lang="en-US" dirty="0" smtClean="0"/>
                        <a:t>Fiscal</a:t>
                      </a:r>
                      <a:r>
                        <a:rPr lang="en-US" baseline="0" dirty="0" smtClean="0"/>
                        <a:t> Year</a:t>
                      </a:r>
                    </a:p>
                  </a:txBody>
                  <a:tcPr/>
                </a:tc>
                <a:tc>
                  <a:txBody>
                    <a:bodyPr/>
                    <a:lstStyle/>
                    <a:p>
                      <a:r>
                        <a:rPr lang="en-US" dirty="0" smtClean="0"/>
                        <a:t>FY 1</a:t>
                      </a:r>
                      <a:r>
                        <a:rPr lang="en-US" baseline="0" dirty="0" smtClean="0"/>
                        <a:t>8 (Estimated)</a:t>
                      </a:r>
                      <a:endParaRPr lang="en-US" dirty="0"/>
                    </a:p>
                  </a:txBody>
                  <a:tcPr/>
                </a:tc>
                <a:tc>
                  <a:txBody>
                    <a:bodyPr/>
                    <a:lstStyle/>
                    <a:p>
                      <a:r>
                        <a:rPr lang="en-US" dirty="0" smtClean="0"/>
                        <a:t>FY 17</a:t>
                      </a:r>
                      <a:endParaRPr lang="en-US" dirty="0"/>
                    </a:p>
                  </a:txBody>
                  <a:tcPr/>
                </a:tc>
                <a:tc>
                  <a:txBody>
                    <a:bodyPr/>
                    <a:lstStyle/>
                    <a:p>
                      <a:r>
                        <a:rPr lang="en-US" dirty="0" smtClean="0"/>
                        <a:t>FY</a:t>
                      </a:r>
                      <a:r>
                        <a:rPr lang="en-US" baseline="0" dirty="0" smtClean="0"/>
                        <a:t> 16</a:t>
                      </a:r>
                      <a:endParaRPr lang="en-US" dirty="0"/>
                    </a:p>
                  </a:txBody>
                  <a:tcPr/>
                </a:tc>
                <a:tc>
                  <a:txBody>
                    <a:bodyPr/>
                    <a:lstStyle/>
                    <a:p>
                      <a:r>
                        <a:rPr lang="en-US" dirty="0" smtClean="0"/>
                        <a:t>FY</a:t>
                      </a:r>
                      <a:r>
                        <a:rPr lang="en-US" baseline="0" dirty="0" smtClean="0"/>
                        <a:t> 15</a:t>
                      </a:r>
                      <a:endParaRPr lang="en-US" dirty="0"/>
                    </a:p>
                  </a:txBody>
                  <a:tcPr/>
                </a:tc>
              </a:tr>
              <a:tr h="370840">
                <a:tc>
                  <a:txBody>
                    <a:bodyPr/>
                    <a:lstStyle/>
                    <a:p>
                      <a:r>
                        <a:rPr lang="en-US" dirty="0" smtClean="0"/>
                        <a:t>Average SFH</a:t>
                      </a:r>
                      <a:endParaRPr lang="en-US" dirty="0"/>
                    </a:p>
                  </a:txBody>
                  <a:tcPr/>
                </a:tc>
                <a:tc>
                  <a:txBody>
                    <a:bodyPr/>
                    <a:lstStyle/>
                    <a:p>
                      <a:r>
                        <a:rPr lang="en-US" dirty="0" smtClean="0">
                          <a:solidFill>
                            <a:schemeClr val="tx1"/>
                          </a:solidFill>
                        </a:rPr>
                        <a:t>$473,826</a:t>
                      </a:r>
                      <a:endParaRPr lang="en-US" dirty="0">
                        <a:solidFill>
                          <a:schemeClr val="tx1"/>
                        </a:solidFill>
                      </a:endParaRPr>
                    </a:p>
                  </a:txBody>
                  <a:tcPr/>
                </a:tc>
                <a:tc>
                  <a:txBody>
                    <a:bodyPr/>
                    <a:lstStyle/>
                    <a:p>
                      <a:r>
                        <a:rPr lang="en-US" dirty="0" smtClean="0"/>
                        <a:t>$448,603</a:t>
                      </a:r>
                      <a:endParaRPr lang="en-US" dirty="0"/>
                    </a:p>
                  </a:txBody>
                  <a:tcPr/>
                </a:tc>
                <a:tc>
                  <a:txBody>
                    <a:bodyPr/>
                    <a:lstStyle/>
                    <a:p>
                      <a:r>
                        <a:rPr lang="en-US" dirty="0" smtClean="0"/>
                        <a:t>$420,216</a:t>
                      </a:r>
                      <a:endParaRPr lang="en-US" dirty="0"/>
                    </a:p>
                  </a:txBody>
                  <a:tcPr/>
                </a:tc>
                <a:tc>
                  <a:txBody>
                    <a:bodyPr/>
                    <a:lstStyle/>
                    <a:p>
                      <a:r>
                        <a:rPr lang="en-US" dirty="0" smtClean="0"/>
                        <a:t>$401,728</a:t>
                      </a:r>
                      <a:endParaRPr lang="en-US" dirty="0"/>
                    </a:p>
                  </a:txBody>
                  <a:tcPr/>
                </a:tc>
              </a:tr>
              <a:tr h="370840">
                <a:tc>
                  <a:txBody>
                    <a:bodyPr/>
                    <a:lstStyle/>
                    <a:p>
                      <a:r>
                        <a:rPr lang="en-US" dirty="0" smtClean="0"/>
                        <a:t>Rate</a:t>
                      </a:r>
                      <a:endParaRPr lang="en-US" dirty="0"/>
                    </a:p>
                  </a:txBody>
                  <a:tcPr/>
                </a:tc>
                <a:tc>
                  <a:txBody>
                    <a:bodyPr/>
                    <a:lstStyle/>
                    <a:p>
                      <a:r>
                        <a:rPr lang="en-US" dirty="0" smtClean="0">
                          <a:solidFill>
                            <a:schemeClr val="tx1"/>
                          </a:solidFill>
                        </a:rPr>
                        <a:t>$14.55</a:t>
                      </a:r>
                      <a:endParaRPr lang="en-US" dirty="0">
                        <a:solidFill>
                          <a:schemeClr val="tx1"/>
                        </a:solidFill>
                      </a:endParaRPr>
                    </a:p>
                  </a:txBody>
                  <a:tcPr/>
                </a:tc>
                <a:tc>
                  <a:txBody>
                    <a:bodyPr/>
                    <a:lstStyle/>
                    <a:p>
                      <a:r>
                        <a:rPr lang="en-US" dirty="0" smtClean="0"/>
                        <a:t>$14.76</a:t>
                      </a:r>
                      <a:endParaRPr lang="en-US" dirty="0"/>
                    </a:p>
                  </a:txBody>
                  <a:tcPr/>
                </a:tc>
                <a:tc>
                  <a:txBody>
                    <a:bodyPr/>
                    <a:lstStyle/>
                    <a:p>
                      <a:r>
                        <a:rPr lang="en-US" dirty="0" smtClean="0"/>
                        <a:t>$15.49</a:t>
                      </a:r>
                      <a:endParaRPr lang="en-US" dirty="0"/>
                    </a:p>
                  </a:txBody>
                  <a:tcPr/>
                </a:tc>
                <a:tc>
                  <a:txBody>
                    <a:bodyPr/>
                    <a:lstStyle/>
                    <a:p>
                      <a:r>
                        <a:rPr lang="en-US" dirty="0" smtClean="0"/>
                        <a:t>$15.87</a:t>
                      </a:r>
                      <a:endParaRPr lang="en-US" dirty="0"/>
                    </a:p>
                  </a:txBody>
                  <a:tcPr/>
                </a:tc>
              </a:tr>
              <a:tr h="370840">
                <a:tc>
                  <a:txBody>
                    <a:bodyPr/>
                    <a:lstStyle/>
                    <a:p>
                      <a:r>
                        <a:rPr lang="en-US" dirty="0" smtClean="0"/>
                        <a:t>Average Tax Bill</a:t>
                      </a:r>
                      <a:endParaRPr lang="en-US" dirty="0"/>
                    </a:p>
                  </a:txBody>
                  <a:tcPr/>
                </a:tc>
                <a:tc>
                  <a:txBody>
                    <a:bodyPr/>
                    <a:lstStyle/>
                    <a:p>
                      <a:r>
                        <a:rPr lang="en-US" dirty="0" smtClean="0">
                          <a:solidFill>
                            <a:schemeClr val="tx1"/>
                          </a:solidFill>
                        </a:rPr>
                        <a:t>$6,894.17</a:t>
                      </a:r>
                      <a:endParaRPr lang="en-US" dirty="0">
                        <a:solidFill>
                          <a:schemeClr val="tx1"/>
                        </a:solidFill>
                      </a:endParaRPr>
                    </a:p>
                  </a:txBody>
                  <a:tcPr/>
                </a:tc>
                <a:tc>
                  <a:txBody>
                    <a:bodyPr/>
                    <a:lstStyle/>
                    <a:p>
                      <a:r>
                        <a:rPr lang="en-US" dirty="0" smtClean="0"/>
                        <a:t>$6,621.38</a:t>
                      </a:r>
                      <a:endParaRPr lang="en-US" dirty="0"/>
                    </a:p>
                  </a:txBody>
                  <a:tcPr/>
                </a:tc>
                <a:tc>
                  <a:txBody>
                    <a:bodyPr/>
                    <a:lstStyle/>
                    <a:p>
                      <a:r>
                        <a:rPr lang="en-US" dirty="0" smtClean="0"/>
                        <a:t>$6,509.14</a:t>
                      </a:r>
                      <a:endParaRPr lang="en-US" dirty="0"/>
                    </a:p>
                  </a:txBody>
                  <a:tcPr/>
                </a:tc>
                <a:tc>
                  <a:txBody>
                    <a:bodyPr/>
                    <a:lstStyle/>
                    <a:p>
                      <a:r>
                        <a:rPr lang="en-US" dirty="0" smtClean="0"/>
                        <a:t>$6,375.43</a:t>
                      </a:r>
                      <a:endParaRPr lang="en-US" dirty="0"/>
                    </a:p>
                  </a:txBody>
                  <a:tcPr/>
                </a:tc>
              </a:tr>
              <a:tr h="370840">
                <a:tc>
                  <a:txBody>
                    <a:bodyPr/>
                    <a:lstStyle/>
                    <a:p>
                      <a:r>
                        <a:rPr lang="en-US" dirty="0" smtClean="0"/>
                        <a:t>Average Increase  </a:t>
                      </a:r>
                      <a:endParaRPr lang="en-US" dirty="0"/>
                    </a:p>
                  </a:txBody>
                  <a:tcPr/>
                </a:tc>
                <a:tc>
                  <a:txBody>
                    <a:bodyPr/>
                    <a:lstStyle/>
                    <a:p>
                      <a:r>
                        <a:rPr lang="en-US" dirty="0" smtClean="0">
                          <a:solidFill>
                            <a:schemeClr val="tx1"/>
                          </a:solidFill>
                        </a:rPr>
                        <a:t>$272.79</a:t>
                      </a:r>
                      <a:endParaRPr lang="en-US" dirty="0">
                        <a:solidFill>
                          <a:schemeClr val="tx1"/>
                        </a:solidFill>
                      </a:endParaRPr>
                    </a:p>
                  </a:txBody>
                  <a:tcPr/>
                </a:tc>
                <a:tc>
                  <a:txBody>
                    <a:bodyPr/>
                    <a:lstStyle/>
                    <a:p>
                      <a:r>
                        <a:rPr lang="en-US" dirty="0" smtClean="0"/>
                        <a:t>$112.24</a:t>
                      </a:r>
                      <a:endParaRPr lang="en-US" dirty="0"/>
                    </a:p>
                  </a:txBody>
                  <a:tcPr/>
                </a:tc>
                <a:tc>
                  <a:txBody>
                    <a:bodyPr/>
                    <a:lstStyle/>
                    <a:p>
                      <a:r>
                        <a:rPr lang="en-US" dirty="0" smtClean="0"/>
                        <a:t>$133.72</a:t>
                      </a:r>
                      <a:endParaRPr lang="en-US" dirty="0"/>
                    </a:p>
                  </a:txBody>
                  <a:tcPr/>
                </a:tc>
                <a:tc>
                  <a:txBody>
                    <a:bodyPr/>
                    <a:lstStyle/>
                    <a:p>
                      <a:r>
                        <a:rPr lang="en-US" dirty="0" smtClean="0"/>
                        <a:t>$158.47</a:t>
                      </a:r>
                      <a:endParaRPr lang="en-US" dirty="0"/>
                    </a:p>
                  </a:txBody>
                  <a:tcPr/>
                </a:tc>
              </a:tr>
            </a:tbl>
          </a:graphicData>
        </a:graphic>
      </p:graphicFrame>
      <p:sp>
        <p:nvSpPr>
          <p:cNvPr id="4" name="Date Placeholder 3"/>
          <p:cNvSpPr>
            <a:spLocks noGrp="1"/>
          </p:cNvSpPr>
          <p:nvPr>
            <p:ph type="dt" sz="half" idx="10"/>
          </p:nvPr>
        </p:nvSpPr>
        <p:spPr/>
        <p:txBody>
          <a:bodyPr/>
          <a:lstStyle/>
          <a:p>
            <a:r>
              <a:rPr lang="en-US" smtClean="0"/>
              <a:t>11/30/2017</a:t>
            </a:r>
            <a:endParaRPr lang="en-US" dirty="0"/>
          </a:p>
        </p:txBody>
      </p:sp>
      <p:sp>
        <p:nvSpPr>
          <p:cNvPr id="5" name="Footer Placeholder 4"/>
          <p:cNvSpPr>
            <a:spLocks noGrp="1"/>
          </p:cNvSpPr>
          <p:nvPr>
            <p:ph type="ftr" sz="quarter" idx="11"/>
          </p:nvPr>
        </p:nvSpPr>
        <p:spPr/>
        <p:txBody>
          <a:bodyPr/>
          <a:lstStyle/>
          <a:p>
            <a:r>
              <a:rPr lang="en-US" smtClean="0"/>
              <a:t>FY 18 Classification Hearing BOS</a:t>
            </a:r>
            <a:endParaRPr lang="en-US" dirty="0"/>
          </a:p>
        </p:txBody>
      </p:sp>
    </p:spTree>
    <p:extLst>
      <p:ext uri="{BB962C8B-B14F-4D97-AF65-F5344CB8AC3E}">
        <p14:creationId xmlns:p14="http://schemas.microsoft.com/office/powerpoint/2010/main" val="845426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This concludes </a:t>
            </a:r>
            <a:r>
              <a:rPr lang="en-US" dirty="0" smtClean="0"/>
              <a:t>the Board of Assessor’s part of the </a:t>
            </a:r>
            <a:r>
              <a:rPr lang="en-US" dirty="0" smtClean="0"/>
              <a:t>slide </a:t>
            </a:r>
            <a:r>
              <a:rPr lang="en-US" dirty="0" smtClean="0"/>
              <a:t>show</a:t>
            </a:r>
          </a:p>
          <a:p>
            <a:r>
              <a:rPr lang="en-US" dirty="0" smtClean="0"/>
              <a:t>The Board of Selectmen have prepared a brief presentation on historical data regarding the Town of Dedham and Norfolk County Property Taxes</a:t>
            </a:r>
            <a:endParaRPr lang="en-US" dirty="0" smtClean="0"/>
          </a:p>
        </p:txBody>
      </p:sp>
      <p:sp>
        <p:nvSpPr>
          <p:cNvPr id="4" name="Date Placeholder 3"/>
          <p:cNvSpPr>
            <a:spLocks noGrp="1"/>
          </p:cNvSpPr>
          <p:nvPr>
            <p:ph type="dt" sz="half" idx="10"/>
          </p:nvPr>
        </p:nvSpPr>
        <p:spPr/>
        <p:txBody>
          <a:bodyPr/>
          <a:lstStyle/>
          <a:p>
            <a:r>
              <a:rPr lang="en-US" smtClean="0"/>
              <a:t>11/30/2017</a:t>
            </a:r>
            <a:endParaRPr lang="en-US" dirty="0"/>
          </a:p>
        </p:txBody>
      </p:sp>
      <p:sp>
        <p:nvSpPr>
          <p:cNvPr id="5" name="Footer Placeholder 4"/>
          <p:cNvSpPr>
            <a:spLocks noGrp="1"/>
          </p:cNvSpPr>
          <p:nvPr>
            <p:ph type="ftr" sz="quarter" idx="11"/>
          </p:nvPr>
        </p:nvSpPr>
        <p:spPr/>
        <p:txBody>
          <a:bodyPr/>
          <a:lstStyle/>
          <a:p>
            <a:r>
              <a:rPr lang="en-US" smtClean="0"/>
              <a:t>FY 18 Classification Hearing BOS</a:t>
            </a:r>
            <a:endParaRPr lang="en-US" dirty="0"/>
          </a:p>
        </p:txBody>
      </p:sp>
    </p:spTree>
    <p:extLst>
      <p:ext uri="{BB962C8B-B14F-4D97-AF65-F5344CB8AC3E}">
        <p14:creationId xmlns:p14="http://schemas.microsoft.com/office/powerpoint/2010/main" val="3230986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9E3AFD-99C9-4DBA-B50A-E4AF1F85A651}"/>
              </a:ext>
            </a:extLst>
          </p:cNvPr>
          <p:cNvSpPr>
            <a:spLocks noGrp="1"/>
          </p:cNvSpPr>
          <p:nvPr>
            <p:ph type="ctrTitle"/>
          </p:nvPr>
        </p:nvSpPr>
        <p:spPr/>
        <p:txBody>
          <a:bodyPr>
            <a:normAutofit/>
          </a:bodyPr>
          <a:lstStyle/>
          <a:p>
            <a:r>
              <a:rPr lang="en-US" sz="3600" u="sng" dirty="0">
                <a:solidFill>
                  <a:srgbClr val="0070C0"/>
                </a:solidFill>
              </a:rPr>
              <a:t>Dedham and Norfolk </a:t>
            </a:r>
            <a:r>
              <a:rPr lang="en-US" sz="3600" u="sng" dirty="0" smtClean="0">
                <a:solidFill>
                  <a:srgbClr val="0070C0"/>
                </a:solidFill>
              </a:rPr>
              <a:t>County</a:t>
            </a:r>
            <a:br>
              <a:rPr lang="en-US" sz="3600" u="sng" dirty="0" smtClean="0">
                <a:solidFill>
                  <a:srgbClr val="0070C0"/>
                </a:solidFill>
              </a:rPr>
            </a:br>
            <a:r>
              <a:rPr lang="en-US" sz="3600" u="sng" dirty="0" smtClean="0">
                <a:solidFill>
                  <a:srgbClr val="0070C0"/>
                </a:solidFill>
              </a:rPr>
              <a:t>Property </a:t>
            </a:r>
            <a:r>
              <a:rPr lang="en-US" sz="3600" u="sng" dirty="0">
                <a:solidFill>
                  <a:srgbClr val="0070C0"/>
                </a:solidFill>
              </a:rPr>
              <a:t>Taxes</a:t>
            </a:r>
          </a:p>
        </p:txBody>
      </p:sp>
      <p:sp>
        <p:nvSpPr>
          <p:cNvPr id="3" name="Subtitle 2">
            <a:extLst>
              <a:ext uri="{FF2B5EF4-FFF2-40B4-BE49-F238E27FC236}">
                <a16:creationId xmlns:a16="http://schemas.microsoft.com/office/drawing/2014/main" xmlns="" id="{035BD143-1A9D-4E53-8954-EBFB23E1492A}"/>
              </a:ext>
            </a:extLst>
          </p:cNvPr>
          <p:cNvSpPr>
            <a:spLocks noGrp="1"/>
          </p:cNvSpPr>
          <p:nvPr>
            <p:ph type="subTitle" idx="1"/>
          </p:nvPr>
        </p:nvSpPr>
        <p:spPr>
          <a:xfrm>
            <a:off x="1143000" y="3879056"/>
            <a:ext cx="6858000" cy="921544"/>
          </a:xfrm>
        </p:spPr>
        <p:txBody>
          <a:bodyPr>
            <a:normAutofit fontScale="92500" lnSpcReduction="20000"/>
          </a:bodyPr>
          <a:lstStyle/>
          <a:p>
            <a:r>
              <a:rPr lang="en-US" dirty="0">
                <a:solidFill>
                  <a:srgbClr val="0070C0"/>
                </a:solidFill>
              </a:rPr>
              <a:t>Board of Selectmen’s Meeting</a:t>
            </a:r>
          </a:p>
          <a:p>
            <a:r>
              <a:rPr lang="en-US" dirty="0">
                <a:solidFill>
                  <a:srgbClr val="0070C0"/>
                </a:solidFill>
              </a:rPr>
              <a:t>November 30, 2017</a:t>
            </a:r>
          </a:p>
        </p:txBody>
      </p:sp>
    </p:spTree>
    <p:extLst>
      <p:ext uri="{BB962C8B-B14F-4D97-AF65-F5344CB8AC3E}">
        <p14:creationId xmlns:p14="http://schemas.microsoft.com/office/powerpoint/2010/main" val="4244026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192613-BDC6-4983-9478-2EC505F3D3D3}"/>
              </a:ext>
            </a:extLst>
          </p:cNvPr>
          <p:cNvSpPr>
            <a:spLocks noGrp="1"/>
          </p:cNvSpPr>
          <p:nvPr>
            <p:ph type="title"/>
          </p:nvPr>
        </p:nvSpPr>
        <p:spPr/>
        <p:txBody>
          <a:bodyPr>
            <a:normAutofit fontScale="90000"/>
          </a:bodyPr>
          <a:lstStyle/>
          <a:p>
            <a:r>
              <a:rPr lang="en-US" sz="3000" b="1" i="1" u="sng" dirty="0">
                <a:solidFill>
                  <a:srgbClr val="0070C0"/>
                </a:solidFill>
                <a:latin typeface="+mn-lt"/>
              </a:rPr>
              <a:t>Maximum Allowed Property Tax Levy </a:t>
            </a:r>
            <a:br>
              <a:rPr lang="en-US" sz="3000" b="1" i="1" u="sng" dirty="0">
                <a:solidFill>
                  <a:srgbClr val="0070C0"/>
                </a:solidFill>
                <a:latin typeface="+mn-lt"/>
              </a:rPr>
            </a:br>
            <a:r>
              <a:rPr lang="en-US" sz="3000" b="1" i="1" u="sng" dirty="0">
                <a:solidFill>
                  <a:srgbClr val="0070C0"/>
                </a:solidFill>
                <a:latin typeface="+mn-lt"/>
              </a:rPr>
              <a:t>vs.   Actual Property Tax Levy</a:t>
            </a:r>
            <a:r>
              <a:rPr lang="en-US" b="1" dirty="0"/>
              <a:t/>
            </a:r>
            <a:br>
              <a:rPr lang="en-US" b="1" dirty="0"/>
            </a:br>
            <a:endParaRPr lang="en-US" dirty="0"/>
          </a:p>
        </p:txBody>
      </p:sp>
      <p:graphicFrame>
        <p:nvGraphicFramePr>
          <p:cNvPr id="4" name="Content Placeholder 3">
            <a:extLst>
              <a:ext uri="{FF2B5EF4-FFF2-40B4-BE49-F238E27FC236}">
                <a16:creationId xmlns:a16="http://schemas.microsoft.com/office/drawing/2014/main" xmlns="" id="{00000000-0008-0000-1100-000003000000}"/>
              </a:ext>
            </a:extLst>
          </p:cNvPr>
          <p:cNvGraphicFramePr>
            <a:graphicFrameLocks noGrp="1"/>
          </p:cNvGraphicFramePr>
          <p:nvPr>
            <p:ph idx="1"/>
            <p:extLst/>
          </p:nvPr>
        </p:nvGraphicFramePr>
        <p:xfrm>
          <a:off x="628650" y="1978819"/>
          <a:ext cx="7886700" cy="34859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3272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EFD739-C9A0-4C3D-BE07-3746526F7428}"/>
              </a:ext>
            </a:extLst>
          </p:cNvPr>
          <p:cNvSpPr>
            <a:spLocks noGrp="1"/>
          </p:cNvSpPr>
          <p:nvPr>
            <p:ph type="title"/>
          </p:nvPr>
        </p:nvSpPr>
        <p:spPr>
          <a:xfrm>
            <a:off x="628650" y="1778794"/>
            <a:ext cx="7572375" cy="50006"/>
          </a:xfrm>
        </p:spPr>
        <p:txBody>
          <a:bodyPr>
            <a:noAutofit/>
          </a:bodyPr>
          <a:lstStyle/>
          <a:p>
            <a:pPr>
              <a:defRPr sz="1400" b="0" i="0" u="none" strike="noStrike" kern="1200" spc="0" baseline="0">
                <a:solidFill>
                  <a:prstClr val="black">
                    <a:lumMod val="65000"/>
                    <a:lumOff val="35000"/>
                  </a:prstClr>
                </a:solidFill>
                <a:latin typeface="+mn-lt"/>
                <a:ea typeface="+mn-ea"/>
                <a:cs typeface="+mn-cs"/>
              </a:defRPr>
            </a:pPr>
            <a:r>
              <a:rPr lang="en-US" sz="2700" b="1" i="1" u="sng" dirty="0">
                <a:solidFill>
                  <a:srgbClr val="0070C0"/>
                </a:solidFill>
              </a:rPr>
              <a:t>Norfolk County Communities: FY 2017</a:t>
            </a:r>
            <a:br>
              <a:rPr lang="en-US" sz="2700" b="1" i="1" u="sng" dirty="0">
                <a:solidFill>
                  <a:srgbClr val="0070C0"/>
                </a:solidFill>
              </a:rPr>
            </a:br>
            <a:r>
              <a:rPr lang="en-US" sz="2700" b="1" i="1" u="sng" dirty="0">
                <a:solidFill>
                  <a:srgbClr val="0070C0"/>
                </a:solidFill>
              </a:rPr>
              <a:t>Average Residential Property Tax Bill</a:t>
            </a:r>
            <a:br>
              <a:rPr lang="en-US" sz="2700" b="1" i="1" u="sng" dirty="0">
                <a:solidFill>
                  <a:srgbClr val="0070C0"/>
                </a:solidFill>
              </a:rPr>
            </a:br>
            <a:r>
              <a:rPr lang="en-US" sz="3000" dirty="0">
                <a:solidFill>
                  <a:prstClr val="black">
                    <a:lumMod val="65000"/>
                    <a:lumOff val="35000"/>
                  </a:prstClr>
                </a:solidFill>
              </a:rPr>
              <a:t/>
            </a:r>
            <a:br>
              <a:rPr lang="en-US" sz="3000" dirty="0">
                <a:solidFill>
                  <a:prstClr val="black">
                    <a:lumMod val="65000"/>
                    <a:lumOff val="35000"/>
                  </a:prstClr>
                </a:solidFill>
              </a:rPr>
            </a:br>
            <a:endParaRPr lang="en-US" sz="3000" dirty="0"/>
          </a:p>
        </p:txBody>
      </p:sp>
      <p:graphicFrame>
        <p:nvGraphicFramePr>
          <p:cNvPr id="6" name="Content Placeholder 5">
            <a:extLst>
              <a:ext uri="{FF2B5EF4-FFF2-40B4-BE49-F238E27FC236}">
                <a16:creationId xmlns:a16="http://schemas.microsoft.com/office/drawing/2014/main" xmlns="" id="{5609D31B-CBBA-4754-B0CE-0B60DB697633}"/>
              </a:ext>
            </a:extLst>
          </p:cNvPr>
          <p:cNvGraphicFramePr>
            <a:graphicFrameLocks noGrp="1"/>
          </p:cNvGraphicFramePr>
          <p:nvPr>
            <p:ph idx="1"/>
            <p:extLst/>
          </p:nvPr>
        </p:nvGraphicFramePr>
        <p:xfrm>
          <a:off x="628650" y="1828801"/>
          <a:ext cx="7886700" cy="36611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0998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8615F4-A93F-4B47-BD11-9138184CCBFE}"/>
              </a:ext>
            </a:extLst>
          </p:cNvPr>
          <p:cNvSpPr>
            <a:spLocks noGrp="1"/>
          </p:cNvSpPr>
          <p:nvPr>
            <p:ph type="title"/>
          </p:nvPr>
        </p:nvSpPr>
        <p:spPr>
          <a:xfrm>
            <a:off x="628650" y="1131095"/>
            <a:ext cx="7886700" cy="876300"/>
          </a:xfrm>
        </p:spPr>
        <p:txBody>
          <a:bodyPr>
            <a:normAutofit fontScale="90000"/>
          </a:bodyPr>
          <a:lstStyle/>
          <a:p>
            <a:pPr>
              <a:defRPr sz="1400" b="0" i="0" u="none" strike="noStrike" kern="1200" spc="0" baseline="0">
                <a:solidFill>
                  <a:prstClr val="black">
                    <a:lumMod val="65000"/>
                    <a:lumOff val="35000"/>
                  </a:prstClr>
                </a:solidFill>
                <a:latin typeface="+mn-lt"/>
                <a:ea typeface="+mn-ea"/>
                <a:cs typeface="+mn-cs"/>
              </a:defRPr>
            </a:pPr>
            <a:r>
              <a:rPr lang="en-US" sz="3000" b="1" i="1" u="sng" dirty="0">
                <a:solidFill>
                  <a:srgbClr val="0070C0"/>
                </a:solidFill>
              </a:rPr>
              <a:t>Norfolk County Communities: 2012-2017</a:t>
            </a:r>
            <a:br>
              <a:rPr lang="en-US" sz="3000" b="1" i="1" u="sng" dirty="0">
                <a:solidFill>
                  <a:srgbClr val="0070C0"/>
                </a:solidFill>
              </a:rPr>
            </a:br>
            <a:r>
              <a:rPr lang="en-US" sz="3000" b="1" i="1" u="sng" dirty="0">
                <a:solidFill>
                  <a:srgbClr val="0070C0"/>
                </a:solidFill>
              </a:rPr>
              <a:t>Increase in Average Single  Family Property Tax</a:t>
            </a:r>
            <a:br>
              <a:rPr lang="en-US" sz="3000" b="1" i="1" u="sng" dirty="0">
                <a:solidFill>
                  <a:srgbClr val="0070C0"/>
                </a:solidFill>
              </a:rPr>
            </a:br>
            <a:r>
              <a:rPr lang="en-US" dirty="0">
                <a:solidFill>
                  <a:prstClr val="black">
                    <a:lumMod val="65000"/>
                    <a:lumOff val="35000"/>
                  </a:prstClr>
                </a:solidFill>
              </a:rPr>
              <a:t/>
            </a:r>
            <a:br>
              <a:rPr lang="en-US" dirty="0">
                <a:solidFill>
                  <a:prstClr val="black">
                    <a:lumMod val="65000"/>
                    <a:lumOff val="35000"/>
                  </a:prstClr>
                </a:solidFill>
              </a:rPr>
            </a:br>
            <a:endParaRPr lang="en-US" dirty="0"/>
          </a:p>
        </p:txBody>
      </p:sp>
      <p:graphicFrame>
        <p:nvGraphicFramePr>
          <p:cNvPr id="4" name="Content Placeholder 3">
            <a:extLst>
              <a:ext uri="{FF2B5EF4-FFF2-40B4-BE49-F238E27FC236}">
                <a16:creationId xmlns:a16="http://schemas.microsoft.com/office/drawing/2014/main" xmlns="" id="{30D5181C-1738-4490-ABF9-4F2260C11FC8}"/>
              </a:ext>
            </a:extLst>
          </p:cNvPr>
          <p:cNvGraphicFramePr>
            <a:graphicFrameLocks noGrp="1"/>
          </p:cNvGraphicFramePr>
          <p:nvPr>
            <p:ph idx="1"/>
            <p:extLst/>
          </p:nvPr>
        </p:nvGraphicFramePr>
        <p:xfrm>
          <a:off x="628650" y="1928813"/>
          <a:ext cx="7886700" cy="3561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7379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79EB85-3507-48CD-A6FE-84654E0AEA9D}"/>
              </a:ext>
            </a:extLst>
          </p:cNvPr>
          <p:cNvSpPr>
            <a:spLocks noGrp="1"/>
          </p:cNvSpPr>
          <p:nvPr>
            <p:ph type="title"/>
          </p:nvPr>
        </p:nvSpPr>
        <p:spPr>
          <a:xfrm>
            <a:off x="628650" y="1435894"/>
            <a:ext cx="7886700" cy="790575"/>
          </a:xfrm>
        </p:spPr>
        <p:txBody>
          <a:bodyPr>
            <a:normAutofit fontScale="90000"/>
          </a:bodyPr>
          <a:lstStyle/>
          <a:p>
            <a:r>
              <a:rPr lang="en-US" sz="3000" b="1" i="1" u="sng" dirty="0">
                <a:solidFill>
                  <a:srgbClr val="0070C0"/>
                </a:solidFill>
                <a:latin typeface="+mn-lt"/>
              </a:rPr>
              <a:t>Norfolk County Communities: 2012-2017</a:t>
            </a:r>
            <a:br>
              <a:rPr lang="en-US" sz="3000" b="1" i="1" u="sng" dirty="0">
                <a:solidFill>
                  <a:srgbClr val="0070C0"/>
                </a:solidFill>
                <a:latin typeface="+mn-lt"/>
              </a:rPr>
            </a:br>
            <a:r>
              <a:rPr lang="en-US" sz="3000" b="1" i="1" u="sng" dirty="0">
                <a:solidFill>
                  <a:srgbClr val="0070C0"/>
                </a:solidFill>
                <a:latin typeface="+mn-lt"/>
              </a:rPr>
              <a:t>Increase in Average Single  Family Property Tax</a:t>
            </a:r>
            <a:br>
              <a:rPr lang="en-US" sz="3000" b="1" i="1" u="sng" dirty="0">
                <a:solidFill>
                  <a:srgbClr val="0070C0"/>
                </a:solidFill>
                <a:latin typeface="+mn-lt"/>
              </a:rPr>
            </a:br>
            <a:r>
              <a:rPr lang="en-US" dirty="0">
                <a:effectLst/>
              </a:rPr>
              <a:t/>
            </a:r>
            <a:br>
              <a:rPr lang="en-US" dirty="0">
                <a:effectLst/>
              </a:rPr>
            </a:br>
            <a:endParaRPr lang="en-US" dirty="0"/>
          </a:p>
        </p:txBody>
      </p:sp>
      <p:graphicFrame>
        <p:nvGraphicFramePr>
          <p:cNvPr id="4" name="Content Placeholder 3">
            <a:extLst>
              <a:ext uri="{FF2B5EF4-FFF2-40B4-BE49-F238E27FC236}">
                <a16:creationId xmlns:a16="http://schemas.microsoft.com/office/drawing/2014/main" xmlns="" id="{6C1C2E1E-DF0E-429B-95CC-92001B818EF0}"/>
              </a:ext>
            </a:extLst>
          </p:cNvPr>
          <p:cNvGraphicFramePr>
            <a:graphicFrameLocks noGrp="1"/>
          </p:cNvGraphicFramePr>
          <p:nvPr>
            <p:ph idx="1"/>
            <p:extLst/>
          </p:nvPr>
        </p:nvGraphicFramePr>
        <p:xfrm>
          <a:off x="628650" y="1807369"/>
          <a:ext cx="7886700" cy="36826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1958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8D990F-4D71-4606-AAD5-1E1B94667B1A}"/>
              </a:ext>
            </a:extLst>
          </p:cNvPr>
          <p:cNvSpPr>
            <a:spLocks noGrp="1"/>
          </p:cNvSpPr>
          <p:nvPr>
            <p:ph type="title"/>
          </p:nvPr>
        </p:nvSpPr>
        <p:spPr/>
        <p:txBody>
          <a:bodyPr>
            <a:normAutofit/>
          </a:bodyPr>
          <a:lstStyle/>
          <a:p>
            <a:r>
              <a:rPr lang="en-US" sz="2700" b="1" i="1" u="sng" dirty="0">
                <a:solidFill>
                  <a:srgbClr val="0070C0"/>
                </a:solidFill>
                <a:latin typeface="+mn-lt"/>
              </a:rPr>
              <a:t>Much has been Done or is In Progress</a:t>
            </a:r>
          </a:p>
        </p:txBody>
      </p:sp>
      <p:sp>
        <p:nvSpPr>
          <p:cNvPr id="3" name="Content Placeholder 2">
            <a:extLst>
              <a:ext uri="{FF2B5EF4-FFF2-40B4-BE49-F238E27FC236}">
                <a16:creationId xmlns:a16="http://schemas.microsoft.com/office/drawing/2014/main" xmlns="" id="{D5AD1BDF-C0DB-41DA-9F6D-86DD9FEA10C3}"/>
              </a:ext>
            </a:extLst>
          </p:cNvPr>
          <p:cNvSpPr>
            <a:spLocks noGrp="1"/>
          </p:cNvSpPr>
          <p:nvPr>
            <p:ph idx="1"/>
          </p:nvPr>
        </p:nvSpPr>
        <p:spPr/>
        <p:txBody>
          <a:bodyPr>
            <a:normAutofit fontScale="77500" lnSpcReduction="20000"/>
          </a:bodyPr>
          <a:lstStyle/>
          <a:p>
            <a:pPr marL="0" indent="0">
              <a:buClr>
                <a:srgbClr val="00B050"/>
              </a:buClr>
              <a:buNone/>
            </a:pPr>
            <a:r>
              <a:rPr lang="en-US" u="sng" dirty="0">
                <a:solidFill>
                  <a:srgbClr val="0070C0"/>
                </a:solidFill>
              </a:rPr>
              <a:t>ACCOMPLISHMENTS</a:t>
            </a:r>
          </a:p>
          <a:p>
            <a:pPr>
              <a:buClr>
                <a:srgbClr val="00B050"/>
              </a:buClr>
              <a:buFont typeface="Wingdings" panose="05000000000000000000" pitchFamily="2" charset="2"/>
              <a:buChar char="ü"/>
            </a:pPr>
            <a:r>
              <a:rPr lang="en-US" dirty="0">
                <a:solidFill>
                  <a:srgbClr val="0070C0"/>
                </a:solidFill>
              </a:rPr>
              <a:t>Middle and Avery Schools, Early Childhood Education Center</a:t>
            </a:r>
          </a:p>
          <a:p>
            <a:pPr>
              <a:buClr>
                <a:srgbClr val="00B050"/>
              </a:buClr>
              <a:buFont typeface="Wingdings" panose="05000000000000000000" pitchFamily="2" charset="2"/>
              <a:buChar char="ü"/>
            </a:pPr>
            <a:r>
              <a:rPr lang="en-US" dirty="0">
                <a:solidFill>
                  <a:srgbClr val="0070C0"/>
                </a:solidFill>
              </a:rPr>
              <a:t>High School Track/Field</a:t>
            </a:r>
          </a:p>
          <a:p>
            <a:pPr>
              <a:buClr>
                <a:srgbClr val="00B050"/>
              </a:buClr>
              <a:buFont typeface="Wingdings" panose="05000000000000000000" pitchFamily="2" charset="2"/>
              <a:buChar char="ü"/>
            </a:pPr>
            <a:r>
              <a:rPr lang="en-US" dirty="0">
                <a:solidFill>
                  <a:srgbClr val="0070C0"/>
                </a:solidFill>
              </a:rPr>
              <a:t>Town Hall, Senior Ctr. at the Ames Building </a:t>
            </a:r>
          </a:p>
          <a:p>
            <a:pPr>
              <a:buClr>
                <a:srgbClr val="00B050"/>
              </a:buClr>
              <a:buFont typeface="Wingdings" panose="05000000000000000000" pitchFamily="2" charset="2"/>
              <a:buChar char="ü"/>
            </a:pPr>
            <a:r>
              <a:rPr lang="en-US" dirty="0">
                <a:solidFill>
                  <a:srgbClr val="0070C0"/>
                </a:solidFill>
              </a:rPr>
              <a:t>Free All Day Kindergarten</a:t>
            </a:r>
          </a:p>
          <a:p>
            <a:pPr>
              <a:buClr>
                <a:srgbClr val="00B050"/>
              </a:buClr>
              <a:buFont typeface="Wingdings" panose="05000000000000000000" pitchFamily="2" charset="2"/>
              <a:buChar char="ü"/>
            </a:pPr>
            <a:r>
              <a:rPr lang="en-US" dirty="0">
                <a:solidFill>
                  <a:srgbClr val="0070C0"/>
                </a:solidFill>
              </a:rPr>
              <a:t>Dedham Square Project</a:t>
            </a:r>
          </a:p>
          <a:p>
            <a:pPr>
              <a:buClr>
                <a:srgbClr val="00B050"/>
              </a:buClr>
              <a:buFont typeface="Wingdings" panose="05000000000000000000" pitchFamily="2" charset="2"/>
              <a:buChar char="ü"/>
            </a:pPr>
            <a:r>
              <a:rPr lang="en-US" dirty="0">
                <a:solidFill>
                  <a:srgbClr val="0070C0"/>
                </a:solidFill>
              </a:rPr>
              <a:t>AAA Credit rating</a:t>
            </a:r>
          </a:p>
          <a:p>
            <a:pPr>
              <a:buClr>
                <a:srgbClr val="00B050"/>
              </a:buClr>
              <a:buFont typeface="Wingdings" panose="05000000000000000000" pitchFamily="2" charset="2"/>
              <a:buChar char="ü"/>
            </a:pPr>
            <a:r>
              <a:rPr lang="en-US" dirty="0">
                <a:solidFill>
                  <a:srgbClr val="0070C0"/>
                </a:solidFill>
              </a:rPr>
              <a:t>Rebuilt Roads, Sewers</a:t>
            </a:r>
          </a:p>
          <a:p>
            <a:pPr>
              <a:buClr>
                <a:srgbClr val="00B050"/>
              </a:buClr>
              <a:buFont typeface="Wingdings" panose="05000000000000000000" pitchFamily="2" charset="2"/>
              <a:buChar char="ü"/>
            </a:pPr>
            <a:r>
              <a:rPr lang="en-US" dirty="0">
                <a:solidFill>
                  <a:srgbClr val="0070C0"/>
                </a:solidFill>
              </a:rPr>
              <a:t>Dolan Center &amp; River Trail</a:t>
            </a:r>
          </a:p>
          <a:p>
            <a:pPr>
              <a:buClr>
                <a:srgbClr val="00B050"/>
              </a:buClr>
              <a:buFont typeface="Wingdings" panose="05000000000000000000" pitchFamily="2" charset="2"/>
              <a:buChar char="ü"/>
            </a:pPr>
            <a:r>
              <a:rPr lang="en-US" dirty="0">
                <a:solidFill>
                  <a:srgbClr val="0070C0"/>
                </a:solidFill>
              </a:rPr>
              <a:t>Gonzalez Field</a:t>
            </a:r>
          </a:p>
          <a:p>
            <a:pPr>
              <a:buClr>
                <a:srgbClr val="00B050"/>
              </a:buClr>
              <a:buFont typeface="Wingdings" panose="05000000000000000000" pitchFamily="2" charset="2"/>
              <a:buChar char="ü"/>
            </a:pPr>
            <a:r>
              <a:rPr lang="en-US" dirty="0">
                <a:solidFill>
                  <a:srgbClr val="0070C0"/>
                </a:solidFill>
              </a:rPr>
              <a:t>Public Safety </a:t>
            </a:r>
            <a:r>
              <a:rPr lang="en-US" dirty="0" smtClean="0">
                <a:solidFill>
                  <a:srgbClr val="0070C0"/>
                </a:solidFill>
              </a:rPr>
              <a:t>Building </a:t>
            </a:r>
            <a:endParaRPr lang="en-US" dirty="0">
              <a:solidFill>
                <a:srgbClr val="0070C0"/>
              </a:solidFill>
            </a:endParaRPr>
          </a:p>
          <a:p>
            <a:endParaRPr lang="en-US" dirty="0"/>
          </a:p>
        </p:txBody>
      </p:sp>
    </p:spTree>
    <p:extLst>
      <p:ext uri="{BB962C8B-B14F-4D97-AF65-F5344CB8AC3E}">
        <p14:creationId xmlns:p14="http://schemas.microsoft.com/office/powerpoint/2010/main" val="1128119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losing</a:t>
            </a:r>
            <a:endParaRPr lang="en-US" dirty="0"/>
          </a:p>
        </p:txBody>
      </p:sp>
      <p:sp>
        <p:nvSpPr>
          <p:cNvPr id="3" name="Content Placeholder 2"/>
          <p:cNvSpPr>
            <a:spLocks noGrp="1"/>
          </p:cNvSpPr>
          <p:nvPr>
            <p:ph idx="1"/>
          </p:nvPr>
        </p:nvSpPr>
        <p:spPr/>
        <p:txBody>
          <a:bodyPr/>
          <a:lstStyle/>
          <a:p>
            <a:r>
              <a:rPr lang="en-US" dirty="0" smtClean="0"/>
              <a:t>We now refer to the packet of information prepared for this hearing </a:t>
            </a:r>
          </a:p>
          <a:p>
            <a:pPr marL="0" indent="0">
              <a:buNone/>
            </a:pPr>
            <a:endParaRPr lang="en-US" dirty="0"/>
          </a:p>
        </p:txBody>
      </p:sp>
      <p:sp>
        <p:nvSpPr>
          <p:cNvPr id="4" name="Date Placeholder 3"/>
          <p:cNvSpPr>
            <a:spLocks noGrp="1"/>
          </p:cNvSpPr>
          <p:nvPr>
            <p:ph type="dt" sz="half" idx="10"/>
          </p:nvPr>
        </p:nvSpPr>
        <p:spPr/>
        <p:txBody>
          <a:bodyPr/>
          <a:lstStyle/>
          <a:p>
            <a:r>
              <a:rPr lang="en-US" smtClean="0"/>
              <a:t>11/30/2017</a:t>
            </a:r>
            <a:endParaRPr lang="en-US" dirty="0"/>
          </a:p>
        </p:txBody>
      </p:sp>
      <p:sp>
        <p:nvSpPr>
          <p:cNvPr id="5" name="Footer Placeholder 4"/>
          <p:cNvSpPr>
            <a:spLocks noGrp="1"/>
          </p:cNvSpPr>
          <p:nvPr>
            <p:ph type="ftr" sz="quarter" idx="11"/>
          </p:nvPr>
        </p:nvSpPr>
        <p:spPr/>
        <p:txBody>
          <a:bodyPr/>
          <a:lstStyle/>
          <a:p>
            <a:r>
              <a:rPr lang="en-US" smtClean="0"/>
              <a:t>FY 18 Classification Hearing BOS</a:t>
            </a:r>
            <a:endParaRPr lang="en-US" dirty="0"/>
          </a:p>
        </p:txBody>
      </p:sp>
    </p:spTree>
    <p:extLst>
      <p:ext uri="{BB962C8B-B14F-4D97-AF65-F5344CB8AC3E}">
        <p14:creationId xmlns:p14="http://schemas.microsoft.com/office/powerpoint/2010/main" val="3590743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Hearing Requires Two Votes</a:t>
            </a:r>
          </a:p>
          <a:p>
            <a:r>
              <a:rPr lang="en-US" dirty="0" smtClean="0"/>
              <a:t>What is </a:t>
            </a:r>
            <a:r>
              <a:rPr lang="en-US" dirty="0" smtClean="0"/>
              <a:t>Classification</a:t>
            </a:r>
          </a:p>
          <a:p>
            <a:r>
              <a:rPr lang="en-US" dirty="0"/>
              <a:t>What is a Tax Shift</a:t>
            </a:r>
          </a:p>
          <a:p>
            <a:r>
              <a:rPr lang="en-US" dirty="0" smtClean="0"/>
              <a:t>Overall </a:t>
            </a:r>
            <a:r>
              <a:rPr lang="en-US" dirty="0" smtClean="0"/>
              <a:t>Assessed Property in </a:t>
            </a:r>
            <a:r>
              <a:rPr lang="en-US" dirty="0" smtClean="0"/>
              <a:t>Dedham</a:t>
            </a:r>
          </a:p>
          <a:p>
            <a:r>
              <a:rPr lang="en-US" dirty="0"/>
              <a:t>Average Values</a:t>
            </a:r>
          </a:p>
          <a:p>
            <a:r>
              <a:rPr lang="en-US" dirty="0"/>
              <a:t>Estimated Tax Rates</a:t>
            </a:r>
          </a:p>
          <a:p>
            <a:r>
              <a:rPr lang="en-US" dirty="0" smtClean="0"/>
              <a:t>Historical Rates</a:t>
            </a:r>
          </a:p>
          <a:p>
            <a:r>
              <a:rPr lang="en-US" dirty="0" smtClean="0"/>
              <a:t>Board of Selectmen Property Tax Data</a:t>
            </a:r>
            <a:endParaRPr lang="en-US" dirty="0" smtClean="0"/>
          </a:p>
          <a:p>
            <a:r>
              <a:rPr lang="en-US" dirty="0" smtClean="0"/>
              <a:t>Closing</a:t>
            </a:r>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11/30/2017</a:t>
            </a:r>
            <a:endParaRPr lang="en-US" dirty="0"/>
          </a:p>
        </p:txBody>
      </p:sp>
      <p:sp>
        <p:nvSpPr>
          <p:cNvPr id="5" name="Footer Placeholder 4"/>
          <p:cNvSpPr>
            <a:spLocks noGrp="1"/>
          </p:cNvSpPr>
          <p:nvPr>
            <p:ph type="ftr" sz="quarter" idx="11"/>
          </p:nvPr>
        </p:nvSpPr>
        <p:spPr/>
        <p:txBody>
          <a:bodyPr/>
          <a:lstStyle/>
          <a:p>
            <a:r>
              <a:rPr lang="en-US" smtClean="0"/>
              <a:t>FY 18 Classification Hearing BOS</a:t>
            </a:r>
            <a:endParaRPr lang="en-US" dirty="0"/>
          </a:p>
        </p:txBody>
      </p:sp>
    </p:spTree>
    <p:extLst>
      <p:ext uri="{BB962C8B-B14F-4D97-AF65-F5344CB8AC3E}">
        <p14:creationId xmlns:p14="http://schemas.microsoft.com/office/powerpoint/2010/main" val="837110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Hearing Requires Two Votes by Selectmen</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Does the Board of Selectmen want to continue classification for the Town of </a:t>
            </a:r>
            <a:r>
              <a:rPr lang="en-US" dirty="0" smtClean="0"/>
              <a:t>Dedham? </a:t>
            </a:r>
          </a:p>
          <a:p>
            <a:pPr marL="0" indent="0">
              <a:buNone/>
            </a:pPr>
            <a:r>
              <a:rPr lang="en-US" dirty="0"/>
              <a:t>	</a:t>
            </a:r>
            <a:r>
              <a:rPr lang="en-US" dirty="0" smtClean="0"/>
              <a:t>- </a:t>
            </a:r>
            <a:r>
              <a:rPr lang="en-US" dirty="0" smtClean="0"/>
              <a:t>The Board of Assessors </a:t>
            </a:r>
            <a:r>
              <a:rPr lang="en-US" dirty="0" smtClean="0"/>
              <a:t>recommend to 	continue classification for the Town of 	Dedham</a:t>
            </a:r>
          </a:p>
          <a:p>
            <a:r>
              <a:rPr lang="en-US" dirty="0" smtClean="0"/>
              <a:t>If </a:t>
            </a:r>
            <a:r>
              <a:rPr lang="en-US" dirty="0" smtClean="0"/>
              <a:t>classification does continue, what shift does the Board of Selectmen vote to use? </a:t>
            </a:r>
            <a:endParaRPr lang="en-US" dirty="0" smtClean="0"/>
          </a:p>
          <a:p>
            <a:pPr marL="0" indent="0">
              <a:buNone/>
            </a:pPr>
            <a:r>
              <a:rPr lang="en-US" dirty="0" smtClean="0"/>
              <a:t>	- Historically </a:t>
            </a:r>
            <a:r>
              <a:rPr lang="en-US" dirty="0" smtClean="0"/>
              <a:t>we shift the maximum. </a:t>
            </a:r>
            <a:r>
              <a:rPr lang="en-US" dirty="0" smtClean="0"/>
              <a:t>The BOA 	recommends </a:t>
            </a:r>
            <a:r>
              <a:rPr lang="en-US" dirty="0" smtClean="0"/>
              <a:t>to </a:t>
            </a:r>
            <a:r>
              <a:rPr lang="en-US" dirty="0" smtClean="0"/>
              <a:t>shift to use </a:t>
            </a:r>
            <a:r>
              <a:rPr lang="en-US" dirty="0" smtClean="0"/>
              <a:t>1.75.</a:t>
            </a:r>
          </a:p>
          <a:p>
            <a:r>
              <a:rPr lang="en-US" dirty="0" smtClean="0"/>
              <a:t>Based on these votes a tax rate for Fiscal Year 2018 is created.</a:t>
            </a:r>
          </a:p>
          <a:p>
            <a:endParaRPr lang="en-US" dirty="0"/>
          </a:p>
        </p:txBody>
      </p:sp>
      <p:sp>
        <p:nvSpPr>
          <p:cNvPr id="4" name="Date Placeholder 3"/>
          <p:cNvSpPr>
            <a:spLocks noGrp="1"/>
          </p:cNvSpPr>
          <p:nvPr>
            <p:ph type="dt" sz="half" idx="10"/>
          </p:nvPr>
        </p:nvSpPr>
        <p:spPr/>
        <p:txBody>
          <a:bodyPr/>
          <a:lstStyle/>
          <a:p>
            <a:r>
              <a:rPr lang="en-US" smtClean="0"/>
              <a:t>11/30/2017</a:t>
            </a:r>
            <a:endParaRPr lang="en-US" dirty="0"/>
          </a:p>
        </p:txBody>
      </p:sp>
      <p:sp>
        <p:nvSpPr>
          <p:cNvPr id="5" name="Footer Placeholder 4"/>
          <p:cNvSpPr>
            <a:spLocks noGrp="1"/>
          </p:cNvSpPr>
          <p:nvPr>
            <p:ph type="ftr" sz="quarter" idx="11"/>
          </p:nvPr>
        </p:nvSpPr>
        <p:spPr/>
        <p:txBody>
          <a:bodyPr/>
          <a:lstStyle/>
          <a:p>
            <a:r>
              <a:rPr lang="en-US" smtClean="0"/>
              <a:t>FY 18 Classification Hearing BOS</a:t>
            </a:r>
            <a:endParaRPr lang="en-US" dirty="0"/>
          </a:p>
        </p:txBody>
      </p:sp>
    </p:spTree>
    <p:extLst>
      <p:ext uri="{BB962C8B-B14F-4D97-AF65-F5344CB8AC3E}">
        <p14:creationId xmlns:p14="http://schemas.microsoft.com/office/powerpoint/2010/main" val="99717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Classification?</a:t>
            </a:r>
            <a:endParaRPr lang="en-US" dirty="0"/>
          </a:p>
        </p:txBody>
      </p:sp>
      <p:sp>
        <p:nvSpPr>
          <p:cNvPr id="3" name="Content Placeholder 2"/>
          <p:cNvSpPr>
            <a:spLocks noGrp="1"/>
          </p:cNvSpPr>
          <p:nvPr>
            <p:ph idx="1"/>
          </p:nvPr>
        </p:nvSpPr>
        <p:spPr/>
        <p:txBody>
          <a:bodyPr>
            <a:normAutofit/>
          </a:bodyPr>
          <a:lstStyle/>
          <a:p>
            <a:r>
              <a:rPr lang="en-US" dirty="0" smtClean="0"/>
              <a:t>Municipalities have the option of taxing the various classes of property differently. </a:t>
            </a:r>
          </a:p>
          <a:p>
            <a:r>
              <a:rPr lang="en-US" dirty="0" smtClean="0"/>
              <a:t>Classes are:  </a:t>
            </a:r>
          </a:p>
          <a:p>
            <a:pPr marL="514350" indent="-514350">
              <a:buAutoNum type="arabicPeriod"/>
            </a:pPr>
            <a:r>
              <a:rPr lang="en-US" dirty="0" smtClean="0"/>
              <a:t>Residential </a:t>
            </a:r>
          </a:p>
          <a:p>
            <a:pPr marL="514350" indent="-514350">
              <a:buAutoNum type="arabicPeriod"/>
            </a:pPr>
            <a:r>
              <a:rPr lang="en-US" dirty="0" smtClean="0"/>
              <a:t>Commercial,  Industrial, Personal Property (CIP)</a:t>
            </a:r>
          </a:p>
          <a:p>
            <a:r>
              <a:rPr lang="en-US" dirty="0" smtClean="0"/>
              <a:t>The use of classification creates a tax shift </a:t>
            </a:r>
          </a:p>
        </p:txBody>
      </p:sp>
      <p:sp>
        <p:nvSpPr>
          <p:cNvPr id="4" name="Date Placeholder 3"/>
          <p:cNvSpPr>
            <a:spLocks noGrp="1"/>
          </p:cNvSpPr>
          <p:nvPr>
            <p:ph type="dt" sz="half" idx="10"/>
          </p:nvPr>
        </p:nvSpPr>
        <p:spPr/>
        <p:txBody>
          <a:bodyPr/>
          <a:lstStyle/>
          <a:p>
            <a:r>
              <a:rPr lang="en-US" smtClean="0"/>
              <a:t>11/30/2017</a:t>
            </a:r>
            <a:endParaRPr lang="en-US" dirty="0"/>
          </a:p>
        </p:txBody>
      </p:sp>
      <p:sp>
        <p:nvSpPr>
          <p:cNvPr id="5" name="Footer Placeholder 4"/>
          <p:cNvSpPr>
            <a:spLocks noGrp="1"/>
          </p:cNvSpPr>
          <p:nvPr>
            <p:ph type="ftr" sz="quarter" idx="11"/>
          </p:nvPr>
        </p:nvSpPr>
        <p:spPr/>
        <p:txBody>
          <a:bodyPr/>
          <a:lstStyle/>
          <a:p>
            <a:r>
              <a:rPr lang="en-US" smtClean="0"/>
              <a:t>FY 18 Classification Hearing BOS</a:t>
            </a:r>
            <a:endParaRPr lang="en-US" dirty="0"/>
          </a:p>
        </p:txBody>
      </p:sp>
    </p:spTree>
    <p:extLst>
      <p:ext uri="{BB962C8B-B14F-4D97-AF65-F5344CB8AC3E}">
        <p14:creationId xmlns:p14="http://schemas.microsoft.com/office/powerpoint/2010/main" val="3017968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Tax Shift?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Massachusetts communities may shift some of the residential tax burden onto the commercial, industrial, and personal properties (CIP) by adopting a residential factor which creates a split tax rate. </a:t>
            </a:r>
          </a:p>
          <a:p>
            <a:r>
              <a:rPr lang="en-US" dirty="0" smtClean="0"/>
              <a:t>Dedham has historically had a split tax rate</a:t>
            </a:r>
          </a:p>
          <a:p>
            <a:pPr lvl="1"/>
            <a:r>
              <a:rPr lang="en-US" dirty="0" smtClean="0"/>
              <a:t>Split tax rates tax CIP at a higher rate than residential property. </a:t>
            </a:r>
          </a:p>
          <a:p>
            <a:pPr lvl="1"/>
            <a:r>
              <a:rPr lang="en-US" dirty="0" smtClean="0"/>
              <a:t>Note personal property is business property such as equipment, furniture, computers, </a:t>
            </a:r>
            <a:r>
              <a:rPr lang="en-US" dirty="0" smtClean="0"/>
              <a:t>etc.</a:t>
            </a:r>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11/30/2017</a:t>
            </a:r>
            <a:endParaRPr lang="en-US" dirty="0"/>
          </a:p>
        </p:txBody>
      </p:sp>
      <p:sp>
        <p:nvSpPr>
          <p:cNvPr id="5" name="Footer Placeholder 4"/>
          <p:cNvSpPr>
            <a:spLocks noGrp="1"/>
          </p:cNvSpPr>
          <p:nvPr>
            <p:ph type="ftr" sz="quarter" idx="11"/>
          </p:nvPr>
        </p:nvSpPr>
        <p:spPr/>
        <p:txBody>
          <a:bodyPr/>
          <a:lstStyle/>
          <a:p>
            <a:r>
              <a:rPr lang="en-US" smtClean="0"/>
              <a:t>FY 18 Classification Hearing BOS</a:t>
            </a:r>
            <a:endParaRPr lang="en-US" dirty="0"/>
          </a:p>
        </p:txBody>
      </p:sp>
    </p:spTree>
    <p:extLst>
      <p:ext uri="{BB962C8B-B14F-4D97-AF65-F5344CB8AC3E}">
        <p14:creationId xmlns:p14="http://schemas.microsoft.com/office/powerpoint/2010/main" val="1062047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Tax Shift?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How is it calculated</a:t>
            </a:r>
          </a:p>
          <a:p>
            <a:pPr lvl="1"/>
            <a:r>
              <a:rPr lang="en-US" dirty="0" smtClean="0"/>
              <a:t>Each type of property is classified into categories Residential or CIP</a:t>
            </a:r>
          </a:p>
          <a:p>
            <a:pPr lvl="1"/>
            <a:r>
              <a:rPr lang="en-US" dirty="0" smtClean="0"/>
              <a:t>Each of these categories represents a percentage of the total assessed property in Town</a:t>
            </a:r>
          </a:p>
          <a:p>
            <a:pPr marL="342900" lvl="1" indent="-342900">
              <a:buFont typeface="Arial" panose="020B0604020202020204" pitchFamily="34" charset="0"/>
              <a:buChar char="•"/>
            </a:pPr>
            <a:r>
              <a:rPr lang="en-US" dirty="0" smtClean="0"/>
              <a:t>Last December 2016, Selectmen, in consultation with the Board of Assessors, voted to set the fiscal year of 2017 shift factor at 1.75, the maximum shift available for Dedham. CIP Property percentages is then multiplied by the shift factor (19%CIP x 1.75 Shift = 33.3%)</a:t>
            </a:r>
          </a:p>
          <a:p>
            <a:r>
              <a:rPr lang="en-US" dirty="0" smtClean="0"/>
              <a:t>This means that for FY17, CIP property, while representing just under 19% of the total taxable value, paid just under 33.3% of the total taxes.</a:t>
            </a:r>
          </a:p>
          <a:p>
            <a:r>
              <a:rPr lang="en-US" dirty="0" smtClean="0"/>
              <a:t>This percentage is then subtracted from 100%. This difference is the total burden for residential properties (100%-33.3%CIP = 66.7 % Residential)</a:t>
            </a:r>
          </a:p>
          <a:p>
            <a:pPr lvl="1"/>
            <a:endParaRPr lang="en-US" dirty="0"/>
          </a:p>
        </p:txBody>
      </p:sp>
      <p:sp>
        <p:nvSpPr>
          <p:cNvPr id="4" name="Date Placeholder 3"/>
          <p:cNvSpPr>
            <a:spLocks noGrp="1"/>
          </p:cNvSpPr>
          <p:nvPr>
            <p:ph type="dt" sz="half" idx="10"/>
          </p:nvPr>
        </p:nvSpPr>
        <p:spPr/>
        <p:txBody>
          <a:bodyPr/>
          <a:lstStyle/>
          <a:p>
            <a:r>
              <a:rPr lang="en-US" smtClean="0"/>
              <a:t>11/30/2017</a:t>
            </a:r>
            <a:endParaRPr lang="en-US" dirty="0"/>
          </a:p>
        </p:txBody>
      </p:sp>
      <p:sp>
        <p:nvSpPr>
          <p:cNvPr id="5" name="Footer Placeholder 4"/>
          <p:cNvSpPr>
            <a:spLocks noGrp="1"/>
          </p:cNvSpPr>
          <p:nvPr>
            <p:ph type="ftr" sz="quarter" idx="11"/>
          </p:nvPr>
        </p:nvSpPr>
        <p:spPr/>
        <p:txBody>
          <a:bodyPr/>
          <a:lstStyle/>
          <a:p>
            <a:r>
              <a:rPr lang="en-US" smtClean="0"/>
              <a:t>FY 18 Classification Hearing BOS</a:t>
            </a:r>
            <a:endParaRPr lang="en-US" dirty="0"/>
          </a:p>
        </p:txBody>
      </p:sp>
    </p:spTree>
    <p:extLst>
      <p:ext uri="{BB962C8B-B14F-4D97-AF65-F5344CB8AC3E}">
        <p14:creationId xmlns:p14="http://schemas.microsoft.com/office/powerpoint/2010/main" val="1689315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Overall Assessed Value of Property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These values are as of January 1, 2017, and are based on sales and data analysis from activity in calendar year 2016 </a:t>
            </a:r>
          </a:p>
          <a:p>
            <a:r>
              <a:rPr lang="en-US" dirty="0" smtClean="0"/>
              <a:t>Residential  $3.9 billion</a:t>
            </a:r>
          </a:p>
          <a:p>
            <a:r>
              <a:rPr lang="en-US" dirty="0" smtClean="0"/>
              <a:t>Commercial  $734 million</a:t>
            </a:r>
          </a:p>
          <a:p>
            <a:r>
              <a:rPr lang="en-US" dirty="0" smtClean="0"/>
              <a:t>Industrial  $40 million</a:t>
            </a:r>
          </a:p>
          <a:p>
            <a:r>
              <a:rPr lang="en-US" dirty="0" smtClean="0"/>
              <a:t>Personal Property  $119 million</a:t>
            </a:r>
          </a:p>
          <a:p>
            <a:r>
              <a:rPr lang="en-US" dirty="0" smtClean="0"/>
              <a:t>Total of all Property  $4.8 0r $4.793 billion</a:t>
            </a:r>
          </a:p>
          <a:p>
            <a:r>
              <a:rPr lang="en-US" dirty="0" smtClean="0"/>
              <a:t>Residential represents just over </a:t>
            </a:r>
            <a:r>
              <a:rPr lang="en-US" dirty="0" smtClean="0"/>
              <a:t>81% </a:t>
            </a:r>
            <a:r>
              <a:rPr lang="en-US" dirty="0" smtClean="0"/>
              <a:t>while CIP represents almost 19</a:t>
            </a:r>
            <a:r>
              <a:rPr lang="en-US" dirty="0" smtClean="0"/>
              <a:t>%</a:t>
            </a:r>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11/30/2017</a:t>
            </a:r>
            <a:endParaRPr lang="en-US" dirty="0"/>
          </a:p>
        </p:txBody>
      </p:sp>
      <p:sp>
        <p:nvSpPr>
          <p:cNvPr id="5" name="Footer Placeholder 4"/>
          <p:cNvSpPr>
            <a:spLocks noGrp="1"/>
          </p:cNvSpPr>
          <p:nvPr>
            <p:ph type="ftr" sz="quarter" idx="11"/>
          </p:nvPr>
        </p:nvSpPr>
        <p:spPr/>
        <p:txBody>
          <a:bodyPr/>
          <a:lstStyle/>
          <a:p>
            <a:r>
              <a:rPr lang="en-US" smtClean="0"/>
              <a:t>FY 18 Classification Hearing BOS</a:t>
            </a:r>
            <a:endParaRPr lang="en-US" dirty="0"/>
          </a:p>
        </p:txBody>
      </p:sp>
    </p:spTree>
    <p:extLst>
      <p:ext uri="{BB962C8B-B14F-4D97-AF65-F5344CB8AC3E}">
        <p14:creationId xmlns:p14="http://schemas.microsoft.com/office/powerpoint/2010/main" val="218655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Average Values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Assessors do not raise or lower taxes. It is our responsibility to find the “full and fair cash value of properties.”</a:t>
            </a:r>
          </a:p>
          <a:p>
            <a:r>
              <a:rPr lang="en-US" dirty="0" smtClean="0"/>
              <a:t>As of 1/1/17 the average single family home was assessed at $473,826.</a:t>
            </a:r>
          </a:p>
          <a:p>
            <a:r>
              <a:rPr lang="en-US" dirty="0" smtClean="0"/>
              <a:t>The previous year was $448,603 an increase of 5.62%</a:t>
            </a:r>
          </a:p>
          <a:p>
            <a:r>
              <a:rPr lang="en-US" dirty="0" smtClean="0"/>
              <a:t>As of 1/1/17 the average Commercial/Industrial (CI) property was assessed at $2,114,367 an increase of 1.63%</a:t>
            </a:r>
          </a:p>
          <a:p>
            <a:pPr marL="0" indent="0">
              <a:buNone/>
            </a:pP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11/30/2017</a:t>
            </a:r>
            <a:endParaRPr lang="en-US" dirty="0"/>
          </a:p>
        </p:txBody>
      </p:sp>
      <p:sp>
        <p:nvSpPr>
          <p:cNvPr id="5" name="Footer Placeholder 4"/>
          <p:cNvSpPr>
            <a:spLocks noGrp="1"/>
          </p:cNvSpPr>
          <p:nvPr>
            <p:ph type="ftr" sz="quarter" idx="11"/>
          </p:nvPr>
        </p:nvSpPr>
        <p:spPr/>
        <p:txBody>
          <a:bodyPr/>
          <a:lstStyle/>
          <a:p>
            <a:r>
              <a:rPr lang="en-US" smtClean="0"/>
              <a:t>FY 18 Classification Hearing BOS</a:t>
            </a:r>
            <a:endParaRPr lang="en-US" dirty="0"/>
          </a:p>
        </p:txBody>
      </p:sp>
    </p:spTree>
    <p:extLst>
      <p:ext uri="{BB962C8B-B14F-4D97-AF65-F5344CB8AC3E}">
        <p14:creationId xmlns:p14="http://schemas.microsoft.com/office/powerpoint/2010/main" val="777571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Tax Rates</a:t>
            </a:r>
            <a:endParaRPr lang="en-US" dirty="0"/>
          </a:p>
        </p:txBody>
      </p:sp>
      <p:sp>
        <p:nvSpPr>
          <p:cNvPr id="3" name="Content Placeholder 2"/>
          <p:cNvSpPr>
            <a:spLocks noGrp="1"/>
          </p:cNvSpPr>
          <p:nvPr>
            <p:ph idx="1"/>
          </p:nvPr>
        </p:nvSpPr>
        <p:spPr/>
        <p:txBody>
          <a:bodyPr/>
          <a:lstStyle/>
          <a:p>
            <a:r>
              <a:rPr lang="en-US" dirty="0" smtClean="0"/>
              <a:t>Estimated tax rates for FY18 per $1,000 of value will be approximately $14.55 for residential properties and approximately $30.68 for CIP properties</a:t>
            </a:r>
          </a:p>
          <a:p>
            <a:r>
              <a:rPr lang="en-US" dirty="0" smtClean="0"/>
              <a:t>Therefore each $100,000 of value equals approximately $1,455 in residential taxes and $3,068 in CIP taxes</a:t>
            </a:r>
            <a:endParaRPr lang="en-US" dirty="0"/>
          </a:p>
        </p:txBody>
      </p:sp>
      <p:sp>
        <p:nvSpPr>
          <p:cNvPr id="4" name="Date Placeholder 3"/>
          <p:cNvSpPr>
            <a:spLocks noGrp="1"/>
          </p:cNvSpPr>
          <p:nvPr>
            <p:ph type="dt" sz="half" idx="10"/>
          </p:nvPr>
        </p:nvSpPr>
        <p:spPr/>
        <p:txBody>
          <a:bodyPr/>
          <a:lstStyle/>
          <a:p>
            <a:r>
              <a:rPr lang="en-US" smtClean="0"/>
              <a:t>11/30/2017</a:t>
            </a:r>
            <a:endParaRPr lang="en-US" dirty="0"/>
          </a:p>
        </p:txBody>
      </p:sp>
      <p:sp>
        <p:nvSpPr>
          <p:cNvPr id="5" name="Footer Placeholder 4"/>
          <p:cNvSpPr>
            <a:spLocks noGrp="1"/>
          </p:cNvSpPr>
          <p:nvPr>
            <p:ph type="ftr" sz="quarter" idx="11"/>
          </p:nvPr>
        </p:nvSpPr>
        <p:spPr/>
        <p:txBody>
          <a:bodyPr/>
          <a:lstStyle/>
          <a:p>
            <a:r>
              <a:rPr lang="en-US" smtClean="0"/>
              <a:t>FY 18 Classification Hearing BOS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1633</TotalTime>
  <Words>808</Words>
  <Application>Microsoft Office PowerPoint</Application>
  <PresentationFormat>On-screen Show (4:3)</PresentationFormat>
  <Paragraphs>153</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Fiscal Year 2018 Classification Hearing</vt:lpstr>
      <vt:lpstr>Agenda</vt:lpstr>
      <vt:lpstr>Hearing Requires Two Votes by Selectmen</vt:lpstr>
      <vt:lpstr>What is Classification?</vt:lpstr>
      <vt:lpstr>What is a Tax Shift?</vt:lpstr>
      <vt:lpstr>What is a Tax Shift?</vt:lpstr>
      <vt:lpstr>Overall Assessed Value of Property</vt:lpstr>
      <vt:lpstr>Average Values</vt:lpstr>
      <vt:lpstr>Estimated Tax Rates</vt:lpstr>
      <vt:lpstr>Historical Rates</vt:lpstr>
      <vt:lpstr>PowerPoint Presentation</vt:lpstr>
      <vt:lpstr>Dedham and Norfolk County Property Taxes</vt:lpstr>
      <vt:lpstr>Maximum Allowed Property Tax Levy  vs.   Actual Property Tax Levy </vt:lpstr>
      <vt:lpstr>Norfolk County Communities: FY 2017 Average Residential Property Tax Bill  </vt:lpstr>
      <vt:lpstr>Norfolk County Communities: 2012-2017 Increase in Average Single  Family Property Tax  </vt:lpstr>
      <vt:lpstr>Norfolk County Communities: 2012-2017 Increase in Average Single  Family Property Tax  </vt:lpstr>
      <vt:lpstr>Much has been Done or is In Progress</vt:lpstr>
      <vt:lpstr>Closing</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Year 2014 Classification Hearing</dc:title>
  <dc:creator>Michael</dc:creator>
  <cp:lastModifiedBy>Kevin Doyle</cp:lastModifiedBy>
  <cp:revision>68</cp:revision>
  <cp:lastPrinted>2017-11-30T20:18:29Z</cp:lastPrinted>
  <dcterms:created xsi:type="dcterms:W3CDTF">2014-12-04T11:17:49Z</dcterms:created>
  <dcterms:modified xsi:type="dcterms:W3CDTF">2017-11-30T20:31:32Z</dcterms:modified>
</cp:coreProperties>
</file>